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1"/>
  </p:handoutMasterIdLst>
  <p:sldIdLst>
    <p:sldId id="2300" r:id="rId3"/>
    <p:sldId id="2354" r:id="rId5"/>
    <p:sldId id="2355" r:id="rId6"/>
    <p:sldId id="2356" r:id="rId7"/>
    <p:sldId id="2357" r:id="rId8"/>
    <p:sldId id="2358" r:id="rId9"/>
    <p:sldId id="2359" r:id="rId10"/>
    <p:sldId id="2360" r:id="rId11"/>
    <p:sldId id="2361" r:id="rId12"/>
    <p:sldId id="2362" r:id="rId13"/>
    <p:sldId id="2363" r:id="rId14"/>
    <p:sldId id="2364" r:id="rId15"/>
    <p:sldId id="2365" r:id="rId16"/>
    <p:sldId id="2366" r:id="rId17"/>
    <p:sldId id="2248" r:id="rId18"/>
    <p:sldId id="2224" r:id="rId19"/>
    <p:sldId id="2165" r:id="rId20"/>
    <p:sldId id="2231" r:id="rId21"/>
    <p:sldId id="2232" r:id="rId22"/>
    <p:sldId id="2234" r:id="rId23"/>
    <p:sldId id="2233" r:id="rId24"/>
    <p:sldId id="2235" r:id="rId25"/>
    <p:sldId id="2236" r:id="rId26"/>
    <p:sldId id="2238" r:id="rId27"/>
    <p:sldId id="2240" r:id="rId28"/>
    <p:sldId id="2241" r:id="rId29"/>
    <p:sldId id="2242" r:id="rId30"/>
    <p:sldId id="2243" r:id="rId31"/>
    <p:sldId id="2244" r:id="rId32"/>
    <p:sldId id="2245" r:id="rId33"/>
    <p:sldId id="2175" r:id="rId34"/>
    <p:sldId id="2178" r:id="rId35"/>
    <p:sldId id="2180" r:id="rId36"/>
    <p:sldId id="2181" r:id="rId37"/>
    <p:sldId id="2179" r:id="rId38"/>
    <p:sldId id="2246" r:id="rId39"/>
    <p:sldId id="2250" r:id="rId40"/>
    <p:sldId id="2247" r:id="rId41"/>
    <p:sldId id="2184" r:id="rId42"/>
    <p:sldId id="2249" r:id="rId43"/>
    <p:sldId id="2251" r:id="rId44"/>
    <p:sldId id="2252" r:id="rId45"/>
    <p:sldId id="2253" r:id="rId46"/>
    <p:sldId id="2254" r:id="rId47"/>
    <p:sldId id="2255" r:id="rId48"/>
    <p:sldId id="2256" r:id="rId49"/>
    <p:sldId id="2257" r:id="rId50"/>
    <p:sldId id="2258" r:id="rId51"/>
    <p:sldId id="2259" r:id="rId52"/>
    <p:sldId id="2195" r:id="rId53"/>
    <p:sldId id="2196" r:id="rId54"/>
    <p:sldId id="2260" r:id="rId55"/>
    <p:sldId id="2261" r:id="rId56"/>
    <p:sldId id="2262" r:id="rId57"/>
    <p:sldId id="2200" r:id="rId58"/>
    <p:sldId id="2201" r:id="rId59"/>
    <p:sldId id="2202" r:id="rId60"/>
    <p:sldId id="2203" r:id="rId61"/>
    <p:sldId id="2204" r:id="rId62"/>
    <p:sldId id="2205" r:id="rId63"/>
    <p:sldId id="2206" r:id="rId64"/>
    <p:sldId id="2207" r:id="rId65"/>
    <p:sldId id="2208" r:id="rId66"/>
    <p:sldId id="2209" r:id="rId67"/>
    <p:sldId id="2210" r:id="rId68"/>
    <p:sldId id="2211" r:id="rId69"/>
    <p:sldId id="2158" r:id="rId70"/>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88" autoAdjust="0"/>
    <p:restoredTop sz="79906" autoAdjust="0"/>
  </p:normalViewPr>
  <p:slideViewPr>
    <p:cSldViewPr snapToGrid="0">
      <p:cViewPr>
        <p:scale>
          <a:sx n="71" d="100"/>
          <a:sy n="71" d="100"/>
        </p:scale>
        <p:origin x="-906" y="285"/>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150" d="100"/>
        <a:sy n="150" d="100"/>
      </p:scale>
      <p:origin x="0" y="-232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197.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Aristotle</a:t>
            </a:r>
            <a:r>
              <a:rPr lang="zh-CN" altLang="en-US" sz="12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384-</a:t>
            </a:r>
            <a:r>
              <a:rPr lang="zh-CN" altLang="en-US" sz="1200" dirty="0">
                <a:latin typeface="Times New Roman" panose="02020603050405020304" pitchFamily="16" charset="0"/>
                <a:ea typeface="黑体" panose="02010609060101010101" pitchFamily="49" charset="-122"/>
                <a:cs typeface="Times New Roman" panose="02020603050405020304" pitchFamily="16" charset="0"/>
              </a:rPr>
              <a:t>前</a:t>
            </a:r>
            <a:r>
              <a:rPr lang="en-US" altLang="zh-CN" sz="1200" dirty="0">
                <a:latin typeface="Times New Roman" panose="02020603050405020304" pitchFamily="16" charset="0"/>
                <a:ea typeface="黑体" panose="02010609060101010101" pitchFamily="49" charset="-122"/>
                <a:cs typeface="Times New Roman" panose="02020603050405020304" pitchFamily="16" charset="0"/>
              </a:rPr>
              <a:t>322</a:t>
            </a:r>
            <a:r>
              <a:rPr lang="zh-CN" altLang="en-US" sz="1200" dirty="0">
                <a:latin typeface="Times New Roman" panose="02020603050405020304" pitchFamily="16" charset="0"/>
                <a:ea typeface="黑体" panose="02010609060101010101" pitchFamily="49" charset="-122"/>
                <a:cs typeface="Times New Roman" panose="02020603050405020304" pitchFamily="16" charset="0"/>
              </a:rPr>
              <a:t>，古代先哲、古希腊人</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cs typeface="Times New Roman" panose="02020603050405020304" pitchFamily="16" charset="0"/>
              </a:rPr>
              <a:t>生卒年不详，名翟（</a:t>
            </a:r>
            <a:r>
              <a:rPr lang="en-US" altLang="zh-CN" sz="1200" dirty="0" err="1">
                <a:latin typeface="黑体" panose="02010609060101010101" pitchFamily="49" charset="-122"/>
                <a:ea typeface="黑体" panose="02010609060101010101" pitchFamily="49" charset="-122"/>
                <a:cs typeface="Times New Roman" panose="02020603050405020304" pitchFamily="16" charset="0"/>
              </a:rPr>
              <a:t>dí</a:t>
            </a:r>
            <a:r>
              <a:rPr lang="zh-CN" altLang="en-US" sz="1200" dirty="0">
                <a:latin typeface="黑体" panose="02010609060101010101" pitchFamily="49" charset="-122"/>
                <a:ea typeface="黑体" panose="02010609060101010101" pitchFamily="49" charset="-122"/>
                <a:cs typeface="Times New Roman" panose="02020603050405020304" pitchFamily="16" charset="0"/>
              </a:rPr>
              <a:t>），东周春秋末期战国初期宋国人</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buFont typeface="Wingdings" panose="05000000000000000000" pitchFamily="2" charset="2"/>
              <a:buChar char="l"/>
            </a:pP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任何一个命题或为真、或为假。</a:t>
            </a:r>
            <a:endParaRPr lang="zh-CN" altLang="en-US" sz="1200" b="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buFont typeface="Wingdings" panose="05000000000000000000" pitchFamily="2" charset="2"/>
              <a:buChar char="l"/>
            </a:pP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a</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e</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是真命题，</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b</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d</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是假命题。</a:t>
            </a:r>
            <a:endParaRPr lang="zh-CN" altLang="en-US" sz="1200" b="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buFont typeface="Wingdings" panose="05000000000000000000" pitchFamily="2" charset="2"/>
              <a:buChar char="l"/>
            </a:pP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c</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的真假依赖于</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x</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的取值，无法判断</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c</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的真假，因此</a:t>
            </a:r>
            <a:r>
              <a:rPr lang="en-US" altLang="zh-CN" sz="1200" b="0" dirty="0">
                <a:latin typeface="Times New Roman" panose="02020603050405020304" pitchFamily="16" charset="0"/>
                <a:ea typeface="黑体" panose="02010609060101010101" pitchFamily="49" charset="-122"/>
                <a:cs typeface="Times New Roman" panose="02020603050405020304" pitchFamily="16" charset="0"/>
              </a:rPr>
              <a:t>c</a:t>
            </a:r>
            <a:r>
              <a:rPr lang="zh-CN" altLang="en-US" sz="1200" b="0" dirty="0">
                <a:latin typeface="Times New Roman" panose="02020603050405020304" pitchFamily="16" charset="0"/>
                <a:ea typeface="黑体" panose="02010609060101010101" pitchFamily="49" charset="-122"/>
                <a:cs typeface="Times New Roman" panose="02020603050405020304" pitchFamily="16" charset="0"/>
              </a:rPr>
              <a:t>不是命题。</a:t>
            </a:r>
            <a:endParaRPr lang="zh-CN" altLang="en-US" sz="1200" b="0" dirty="0">
              <a:latin typeface="Times New Roman" panose="02020603050405020304" pitchFamily="16" charset="0"/>
              <a:ea typeface="黑体" panose="02010609060101010101" pitchFamily="49" charset="-122"/>
              <a:cs typeface="Times New Roman" panose="02020603050405020304" pitchFamily="16" charset="0"/>
            </a:endParaRPr>
          </a:p>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846753"/>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673161"/>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1" Type="http://schemas.openxmlformats.org/officeDocument/2006/relationships/slideLayout" Target="../slideLayouts/slideLayout3.xml"/><Relationship Id="rId10" Type="http://schemas.openxmlformats.org/officeDocument/2006/relationships/tags" Target="../tags/tag125.xml"/><Relationship Id="rId1" Type="http://schemas.openxmlformats.org/officeDocument/2006/relationships/tags" Target="../tags/tag117.xml"/></Relationships>
</file>

<file path=ppt/slides/_rels/slide1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1" Type="http://schemas.openxmlformats.org/officeDocument/2006/relationships/slideLayout" Target="../slideLayouts/slideLayout3.xml"/><Relationship Id="rId10" Type="http://schemas.openxmlformats.org/officeDocument/2006/relationships/tags" Target="../tags/tag134.xml"/><Relationship Id="rId1" Type="http://schemas.openxmlformats.org/officeDocument/2006/relationships/tags" Target="../tags/tag126.xml"/></Relationships>
</file>

<file path=ppt/slides/_rels/slide1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1" Type="http://schemas.openxmlformats.org/officeDocument/2006/relationships/slideLayout" Target="../slideLayouts/slideLayout3.xml"/><Relationship Id="rId10" Type="http://schemas.openxmlformats.org/officeDocument/2006/relationships/tags" Target="../tags/tag143.xml"/><Relationship Id="rId1" Type="http://schemas.openxmlformats.org/officeDocument/2006/relationships/tags" Target="../tags/tag135.xml"/></Relationships>
</file>

<file path=ppt/slides/_rels/slide13.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1" Type="http://schemas.openxmlformats.org/officeDocument/2006/relationships/slideLayout" Target="../slideLayouts/slideLayout3.xml"/><Relationship Id="rId10" Type="http://schemas.openxmlformats.org/officeDocument/2006/relationships/tags" Target="../tags/tag152.xml"/><Relationship Id="rId1" Type="http://schemas.openxmlformats.org/officeDocument/2006/relationships/tags" Target="../tags/tag144.xml"/></Relationships>
</file>

<file path=ppt/slides/_rels/slide14.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1" Type="http://schemas.openxmlformats.org/officeDocument/2006/relationships/slideLayout" Target="../slideLayouts/slideLayout3.xml"/><Relationship Id="rId10" Type="http://schemas.openxmlformats.org/officeDocument/2006/relationships/tags" Target="../tags/tag161.xml"/><Relationship Id="rId1" Type="http://schemas.openxmlformats.org/officeDocument/2006/relationships/tags" Target="../tags/tag15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163.xml"/><Relationship Id="rId3" Type="http://schemas.openxmlformats.org/officeDocument/2006/relationships/image" Target="../media/image2.png"/><Relationship Id="rId2" Type="http://schemas.openxmlformats.org/officeDocument/2006/relationships/tags" Target="../tags/tag162.xml"/><Relationship Id="rId1" Type="http://schemas.openxmlformats.org/officeDocument/2006/relationships/hyperlink" Target="https://mo.zju.edu.cn/classroom/class/turing_ai_202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5" Type="http://schemas.openxmlformats.org/officeDocument/2006/relationships/notesSlide" Target="../notesSlides/notesSlide5.xml"/><Relationship Id="rId34" Type="http://schemas.openxmlformats.org/officeDocument/2006/relationships/slideLayout" Target="../slideLayouts/slideLayout3.xml"/><Relationship Id="rId33" Type="http://schemas.openxmlformats.org/officeDocument/2006/relationships/tags" Target="../tags/tag194.xml"/><Relationship Id="rId32" Type="http://schemas.openxmlformats.org/officeDocument/2006/relationships/image" Target="../media/image1.png"/><Relationship Id="rId31" Type="http://schemas.openxmlformats.org/officeDocument/2006/relationships/tags" Target="../tags/tag193.xml"/><Relationship Id="rId30" Type="http://schemas.openxmlformats.org/officeDocument/2006/relationships/tags" Target="../tags/tag192.xml"/><Relationship Id="rId3" Type="http://schemas.openxmlformats.org/officeDocument/2006/relationships/tags" Target="../tags/tag166.xml"/><Relationship Id="rId29" Type="http://schemas.openxmlformats.org/officeDocument/2006/relationships/tags" Target="../tags/tag191.xml"/><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tags" Target="../tags/tag165.xml"/><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image" Target="../media/image7.png"/><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196.xml"/><Relationship Id="rId1" Type="http://schemas.openxmlformats.org/officeDocument/2006/relationships/tags" Target="../tags/tag195.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8" Type="http://schemas.openxmlformats.org/officeDocument/2006/relationships/slideLayout" Target="../slideLayouts/slideLayout3.xml"/><Relationship Id="rId17" Type="http://schemas.openxmlformats.org/officeDocument/2006/relationships/tags" Target="../tags/tag34.xml"/><Relationship Id="rId16" Type="http://schemas.openxmlformats.org/officeDocument/2006/relationships/image" Target="../media/image1.png"/><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8" Type="http://schemas.openxmlformats.org/officeDocument/2006/relationships/slideLayout" Target="../slideLayouts/slideLayout3.xml"/><Relationship Id="rId17" Type="http://schemas.openxmlformats.org/officeDocument/2006/relationships/tags" Target="../tags/tag50.xml"/><Relationship Id="rId16" Type="http://schemas.openxmlformats.org/officeDocument/2006/relationships/image" Target="../media/image1.png"/><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8" Type="http://schemas.openxmlformats.org/officeDocument/2006/relationships/slideLayout" Target="../slideLayouts/slideLayout3.xml"/><Relationship Id="rId17" Type="http://schemas.openxmlformats.org/officeDocument/2006/relationships/tags" Target="../tags/tag66.xml"/><Relationship Id="rId16" Type="http://schemas.openxmlformats.org/officeDocument/2006/relationships/image" Target="../media/image1.png"/><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8" Type="http://schemas.openxmlformats.org/officeDocument/2006/relationships/slideLayout" Target="../slideLayouts/slideLayout3.xml"/><Relationship Id="rId17" Type="http://schemas.openxmlformats.org/officeDocument/2006/relationships/tags" Target="../tags/tag82.xml"/><Relationship Id="rId16" Type="http://schemas.openxmlformats.org/officeDocument/2006/relationships/image" Target="../media/image1.png"/><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slideLayout" Target="../slideLayouts/slideLayout3.xml"/><Relationship Id="rId17" Type="http://schemas.openxmlformats.org/officeDocument/2006/relationships/tags" Target="../tags/tag98.xml"/><Relationship Id="rId16" Type="http://schemas.openxmlformats.org/officeDocument/2006/relationships/image" Target="../media/image1.png"/><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1" Type="http://schemas.openxmlformats.org/officeDocument/2006/relationships/slideLayout" Target="../slideLayouts/slideLayout3.xml"/><Relationship Id="rId10" Type="http://schemas.openxmlformats.org/officeDocument/2006/relationships/tags" Target="../tags/tag107.xml"/><Relationship Id="rId1" Type="http://schemas.openxmlformats.org/officeDocument/2006/relationships/tags" Target="../tags/tag99.xml"/></Relationships>
</file>

<file path=ppt/slides/_rels/slide9.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1" Type="http://schemas.openxmlformats.org/officeDocument/2006/relationships/slideLayout" Target="../slideLayouts/slideLayout3.xml"/><Relationship Id="rId10" Type="http://schemas.openxmlformats.org/officeDocument/2006/relationships/tags" Target="../tags/tag116.xml"/><Relationship Id="rId1" Type="http://schemas.openxmlformats.org/officeDocument/2006/relationships/tags" Target="../tags/tag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逻辑与推理</a:t>
            </a:r>
            <a:endParaRPr lang="zh-CN" altLang="en-US" sz="8000" b="1" dirty="0">
              <a:latin typeface="黑体" panose="02010609060101010101" pitchFamily="49" charset="-122"/>
              <a:ea typeface="黑体" panose="02010609060101010101" pitchFamily="49" charset="-122"/>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人工智能的三种主流方法包括：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[填空2]</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[填空3]</a:t>
            </a:r>
            <a:r>
              <a:rPr lang="zh-CN" altLang="en-US" sz="1950">
                <a:solidFill>
                  <a:srgbClr val="000000"/>
                </a:solidFill>
                <a:latin typeface="微软雅黑" panose="020B0503020204020204" pitchFamily="34" charset="-122"/>
                <a:ea typeface="微软雅黑" panose="020B0503020204020204" pitchFamily="34" charset="-122"/>
              </a:rPr>
              <a:t>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3分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推理一般包括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[填空2]</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[填空3]</a:t>
            </a:r>
            <a:r>
              <a:rPr lang="zh-CN" altLang="en-US" sz="1950">
                <a:solidFill>
                  <a:srgbClr val="000000"/>
                </a:solidFill>
                <a:latin typeface="微软雅黑" panose="020B0503020204020204" pitchFamily="34" charset="-122"/>
                <a:ea typeface="微软雅黑" panose="020B0503020204020204" pitchFamily="34" charset="-122"/>
              </a:rPr>
              <a:t> 等主流方法。</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3分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9FC6"/>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按照学习算法对数据的利用方式不同，机器学习算法可以分为：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[填空2]</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[填空3]</a:t>
            </a:r>
            <a:r>
              <a:rPr lang="zh-CN" altLang="en-US" sz="1950">
                <a:solidFill>
                  <a:srgbClr val="000000"/>
                </a:solidFill>
                <a:latin typeface="微软雅黑" panose="020B0503020204020204" pitchFamily="34" charset="-122"/>
                <a:ea typeface="微软雅黑" panose="020B0503020204020204" pitchFamily="34" charset="-122"/>
              </a:rPr>
              <a:t>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3分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9FC6"/>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有信息搜索又称为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[填空2]</a:t>
            </a:r>
            <a:r>
              <a:rPr lang="zh-CN" altLang="en-US" sz="1950">
                <a:solidFill>
                  <a:srgbClr val="000000"/>
                </a:solidFill>
                <a:latin typeface="微软雅黑" panose="020B0503020204020204" pitchFamily="34" charset="-122"/>
                <a:ea typeface="微软雅黑" panose="020B0503020204020204" pitchFamily="34" charset="-122"/>
              </a:rPr>
              <a:t> 是其中比较有代表性的算法。</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2分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F89C"/>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又称为博弈搜索，代表性算法包括 </a:t>
            </a:r>
            <a:r>
              <a:rPr lang="zh-CN" altLang="en-US" sz="1950">
                <a:solidFill>
                  <a:srgbClr val="639EF4"/>
                </a:solidFill>
                <a:latin typeface="微软雅黑" panose="020B0503020204020204" pitchFamily="34" charset="-122"/>
                <a:ea typeface="微软雅黑" panose="020B0503020204020204" pitchFamily="34" charset="-122"/>
              </a:rPr>
              <a:t>[填空2]</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[填空3]</a:t>
            </a:r>
            <a:r>
              <a:rPr lang="zh-CN" altLang="en-US" sz="1950">
                <a:solidFill>
                  <a:srgbClr val="000000"/>
                </a:solidFill>
                <a:latin typeface="微软雅黑" panose="020B0503020204020204" pitchFamily="34" charset="-122"/>
                <a:ea typeface="微软雅黑" panose="020B0503020204020204" pitchFamily="34" charset="-122"/>
              </a:rPr>
              <a:t> 、 </a:t>
            </a:r>
            <a:r>
              <a:rPr lang="zh-CN" altLang="en-US" sz="1950">
                <a:solidFill>
                  <a:srgbClr val="639EF4"/>
                </a:solidFill>
                <a:latin typeface="微软雅黑" panose="020B0503020204020204" pitchFamily="34" charset="-122"/>
                <a:ea typeface="微软雅黑" panose="020B0503020204020204" pitchFamily="34" charset="-122"/>
              </a:rPr>
              <a:t>[填空4]</a:t>
            </a:r>
            <a:r>
              <a:rPr lang="zh-CN" altLang="en-US" sz="1950">
                <a:solidFill>
                  <a:srgbClr val="000000"/>
                </a:solidFill>
                <a:latin typeface="微软雅黑" panose="020B0503020204020204" pitchFamily="34" charset="-122"/>
                <a:ea typeface="微软雅黑" panose="020B0503020204020204" pitchFamily="34" charset="-122"/>
              </a:rPr>
              <a:t>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4分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F89C"/>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重要提示</a:t>
            </a:r>
            <a:endParaRPr lang="zh-CN" altLang="en-US" dirty="0"/>
          </a:p>
        </p:txBody>
      </p:sp>
      <p:sp>
        <p:nvSpPr>
          <p:cNvPr id="3" name="内容占位符 2"/>
          <p:cNvSpPr>
            <a:spLocks noGrp="1"/>
          </p:cNvSpPr>
          <p:nvPr>
            <p:ph idx="1"/>
          </p:nvPr>
        </p:nvSpPr>
        <p:spPr/>
        <p:txBody>
          <a:bodyPr/>
          <a:lstStyle/>
          <a:p>
            <a:pPr>
              <a:spcAft>
                <a:spcPts val="0"/>
              </a:spcAft>
            </a:pPr>
            <a:r>
              <a:rPr lang="zh-CN" altLang="en-US" b="0" dirty="0"/>
              <a:t>课程地址（</a:t>
            </a:r>
            <a:r>
              <a:rPr lang="en-US" altLang="zh-CN" sz="2400" b="0" dirty="0">
                <a:hlinkClick r:id="rId1"/>
              </a:rPr>
              <a:t>https://mo.zju.edu.cn/classroom/class/zju_ai_2022?&amp;activeKey=intro</a:t>
            </a:r>
            <a:r>
              <a:rPr lang="zh-CN" altLang="en-US" b="0" dirty="0"/>
              <a:t>  ）</a:t>
            </a:r>
            <a:endParaRPr lang="zh-CN" altLang="en-US" dirty="0"/>
          </a:p>
        </p:txBody>
      </p:sp>
      <p:pic>
        <p:nvPicPr>
          <p:cNvPr id="5" name="图片 4"/>
          <p:cNvPicPr>
            <a:picLocks noChangeAspect="1"/>
          </p:cNvPicPr>
          <p:nvPr>
            <p:custDataLst>
              <p:tags r:id="rId2"/>
            </p:custDataLst>
          </p:nvPr>
        </p:nvPicPr>
        <p:blipFill>
          <a:blip r:embed="rId3"/>
          <a:stretch>
            <a:fillRect/>
          </a:stretch>
        </p:blipFill>
        <p:spPr>
          <a:xfrm>
            <a:off x="706120" y="1843405"/>
            <a:ext cx="7466330" cy="417703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8566150" y="1445895"/>
            <a:ext cx="2981960" cy="4971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实训题目：知其意，悟其理，守其则，践其行</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5" name="圆角矩形 23"/>
          <p:cNvSpPr/>
          <p:nvPr/>
        </p:nvSpPr>
        <p:spPr bwMode="auto">
          <a:xfrm>
            <a:off x="3425687" y="2261719"/>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ea typeface="黑体" panose="02010609060101010101" pitchFamily="49" charset="-122"/>
                <a:cs typeface="Times New Roman" panose="02020603050405020304" pitchFamily="16" charset="0"/>
              </a:rPr>
              <a:t>黑白棋（</a:t>
            </a:r>
            <a:r>
              <a:rPr lang="en-US" altLang="zh-CN" sz="3200" kern="0" dirty="0">
                <a:solidFill>
                  <a:srgbClr val="000000"/>
                </a:solidFill>
                <a:ea typeface="黑体" panose="02010609060101010101" pitchFamily="49" charset="-122"/>
                <a:cs typeface="Times New Roman" panose="02020603050405020304" pitchFamily="16" charset="0"/>
              </a:rPr>
              <a:t>Mini </a:t>
            </a:r>
            <a:r>
              <a:rPr lang="en-US" altLang="zh-CN" sz="3200" kern="0" dirty="0" err="1">
                <a:solidFill>
                  <a:srgbClr val="000000"/>
                </a:solidFill>
                <a:ea typeface="黑体" panose="02010609060101010101" pitchFamily="49" charset="-122"/>
                <a:cs typeface="Times New Roman" panose="02020603050405020304" pitchFamily="16" charset="0"/>
              </a:rPr>
              <a:t>AlphaGo</a:t>
            </a:r>
            <a:r>
              <a:rPr lang="en-US" altLang="zh-CN" sz="3200" kern="0" dirty="0">
                <a:solidFill>
                  <a:srgbClr val="000000"/>
                </a:solidFill>
                <a:ea typeface="黑体" panose="02010609060101010101" pitchFamily="49" charset="-122"/>
                <a:cs typeface="Times New Roman" panose="02020603050405020304" pitchFamily="16" charset="0"/>
              </a:rPr>
              <a:t>)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6" name="圆角矩形 27"/>
          <p:cNvSpPr/>
          <p:nvPr/>
        </p:nvSpPr>
        <p:spPr>
          <a:xfrm>
            <a:off x="808074" y="789710"/>
            <a:ext cx="2467333" cy="5164039"/>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zh-CN" altLang="en-US" sz="3600" kern="0">
              <a:solidFill>
                <a:srgbClr val="FFFFFF"/>
              </a:solidFill>
              <a:latin typeface="Tahoma" panose="020B0604030504040204"/>
              <a:ea typeface="宋体" panose="02010600030101010101" pitchFamily="2" charset="-122"/>
            </a:endParaRPr>
          </a:p>
        </p:txBody>
      </p:sp>
      <p:sp>
        <p:nvSpPr>
          <p:cNvPr id="7" name="圆角矩形 32"/>
          <p:cNvSpPr/>
          <p:nvPr/>
        </p:nvSpPr>
        <p:spPr bwMode="auto">
          <a:xfrm>
            <a:off x="958354" y="1231496"/>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逻辑推理</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圆角矩形 33"/>
          <p:cNvSpPr/>
          <p:nvPr/>
        </p:nvSpPr>
        <p:spPr bwMode="auto">
          <a:xfrm>
            <a:off x="939166" y="2310513"/>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搜索求解</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34"/>
          <p:cNvSpPr/>
          <p:nvPr/>
        </p:nvSpPr>
        <p:spPr bwMode="auto">
          <a:xfrm>
            <a:off x="958354" y="3798285"/>
            <a:ext cx="2155618"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统计建模</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圆角矩形 35"/>
          <p:cNvSpPr/>
          <p:nvPr/>
        </p:nvSpPr>
        <p:spPr bwMode="auto">
          <a:xfrm>
            <a:off x="942926" y="4585735"/>
            <a:ext cx="2186474"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深度学习</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1" name="圆角矩形 36"/>
          <p:cNvSpPr/>
          <p:nvPr/>
        </p:nvSpPr>
        <p:spPr bwMode="auto">
          <a:xfrm>
            <a:off x="3425687" y="1500711"/>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八皇后问题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2" name="圆角矩形 37"/>
          <p:cNvSpPr/>
          <p:nvPr/>
        </p:nvSpPr>
        <p:spPr bwMode="auto">
          <a:xfrm>
            <a:off x="3425687" y="3022727"/>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图像恢复重建</a:t>
            </a:r>
            <a:r>
              <a:rPr lang="en-US" altLang="zh-CN"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-&gt;K-means</a:t>
            </a: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异常检测</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3" name="圆角矩形 38"/>
          <p:cNvSpPr/>
          <p:nvPr/>
        </p:nvSpPr>
        <p:spPr bwMode="auto">
          <a:xfrm>
            <a:off x="964901" y="3073314"/>
            <a:ext cx="2142524" cy="563402"/>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线性回归</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4" name="圆角矩形 39"/>
          <p:cNvSpPr/>
          <p:nvPr/>
        </p:nvSpPr>
        <p:spPr bwMode="auto">
          <a:xfrm>
            <a:off x="3425687" y="3783735"/>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特征人脸识别</a:t>
            </a:r>
            <a:r>
              <a:rPr lang="en-US" altLang="zh-CN"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-&gt;</a:t>
            </a: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垃圾短信识别   </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5" name="圆角矩形 40"/>
          <p:cNvSpPr/>
          <p:nvPr/>
        </p:nvSpPr>
        <p:spPr bwMode="auto">
          <a:xfrm>
            <a:off x="3425687" y="4544743"/>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手写体识别</a:t>
            </a:r>
            <a:r>
              <a:rPr lang="en-US" altLang="zh-CN"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-&gt;</a:t>
            </a: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口罩佩戴检测</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10</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6" name="圆角矩形 17"/>
          <p:cNvSpPr/>
          <p:nvPr/>
        </p:nvSpPr>
        <p:spPr bwMode="auto">
          <a:xfrm>
            <a:off x="939166" y="5293655"/>
            <a:ext cx="2193995" cy="57675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algn="ctr" fontAlgn="base">
              <a:spcBef>
                <a:spcPct val="0"/>
              </a:spcBef>
              <a:spcAft>
                <a:spcPct val="0"/>
              </a:spcAft>
              <a:defRPr/>
            </a:pPr>
            <a:r>
              <a:rPr lang="zh-CN" altLang="en-US"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强化学习</a:t>
            </a:r>
            <a:endParaRPr lang="en-US" altLang="zh-CN" sz="32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7" name="圆角矩形 18"/>
          <p:cNvSpPr/>
          <p:nvPr/>
        </p:nvSpPr>
        <p:spPr bwMode="auto">
          <a:xfrm>
            <a:off x="3425687" y="5305749"/>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square" tIns="0" bIns="0" anchor="ctr">
            <a:normAutofit/>
          </a:bodyP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ea typeface="黑体" panose="02010609060101010101" pitchFamily="49" charset="-122"/>
                <a:cs typeface="Times New Roman" panose="02020603050405020304" pitchFamily="16" charset="0"/>
              </a:rPr>
              <a:t>深度</a:t>
            </a:r>
            <a:r>
              <a:rPr lang="en-US" altLang="zh-CN" sz="3200" kern="0" dirty="0">
                <a:solidFill>
                  <a:srgbClr val="000000"/>
                </a:solidFill>
                <a:ea typeface="黑体" panose="02010609060101010101" pitchFamily="49" charset="-122"/>
                <a:cs typeface="Times New Roman" panose="02020603050405020304" pitchFamily="16" charset="0"/>
              </a:rPr>
              <a:t>Q</a:t>
            </a:r>
            <a:r>
              <a:rPr lang="zh-CN" altLang="en-US" sz="3200" kern="0" dirty="0">
                <a:solidFill>
                  <a:srgbClr val="000000"/>
                </a:solidFill>
                <a:ea typeface="黑体" panose="02010609060101010101" pitchFamily="49" charset="-122"/>
                <a:cs typeface="Times New Roman" panose="02020603050405020304" pitchFamily="16" charset="0"/>
              </a:rPr>
              <a:t>函数学习   （</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
        <p:nvSpPr>
          <p:cNvPr id="18" name="圆角矩形 36"/>
          <p:cNvSpPr/>
          <p:nvPr/>
        </p:nvSpPr>
        <p:spPr bwMode="auto">
          <a:xfrm>
            <a:off x="3425687" y="773745"/>
            <a:ext cx="7920000" cy="648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3230" fontAlgn="base">
              <a:spcBef>
                <a:spcPct val="0"/>
              </a:spcBef>
              <a:spcAft>
                <a:spcPct val="0"/>
              </a:spcAft>
              <a:buClr>
                <a:srgbClr val="FF0000"/>
              </a:buClr>
              <a:buFont typeface="Wingdings" panose="05000000000000000000" pitchFamily="2" charset="2"/>
              <a:buChar char="n"/>
              <a:defRPr/>
            </a:pPr>
            <a:r>
              <a:rPr lang="zh-CN" altLang="en-US" sz="3200" kern="0" dirty="0">
                <a:solidFill>
                  <a:srgbClr val="000000"/>
                </a:solidFill>
                <a:latin typeface="黑体" panose="02010609060101010101" pitchFamily="49" charset="-122"/>
                <a:ea typeface="黑体" panose="02010609060101010101" pitchFamily="49" charset="-122"/>
                <a:cs typeface="Times New Roman" panose="02020603050405020304" pitchFamily="16" charset="0"/>
              </a:rPr>
              <a:t>斑马问题</a:t>
            </a:r>
            <a:r>
              <a:rPr lang="zh-CN" altLang="en-US" sz="3200" kern="0" dirty="0">
                <a:solidFill>
                  <a:srgbClr val="000000"/>
                </a:solidFill>
                <a:ea typeface="黑体" panose="02010609060101010101" pitchFamily="49" charset="-122"/>
                <a:cs typeface="Times New Roman" panose="02020603050405020304" pitchFamily="16" charset="0"/>
              </a:rPr>
              <a:t>（</a:t>
            </a:r>
            <a:r>
              <a:rPr lang="en-US" altLang="zh-CN" sz="3200" kern="0" dirty="0">
                <a:solidFill>
                  <a:srgbClr val="000000"/>
                </a:solidFill>
                <a:ea typeface="黑体" panose="02010609060101010101" pitchFamily="49" charset="-122"/>
                <a:cs typeface="Times New Roman" panose="02020603050405020304" pitchFamily="16" charset="0"/>
              </a:rPr>
              <a:t>5</a:t>
            </a:r>
            <a:r>
              <a:rPr lang="zh-CN" altLang="en-US" sz="3200" kern="0" dirty="0">
                <a:solidFill>
                  <a:srgbClr val="000000"/>
                </a:solidFill>
                <a:ea typeface="黑体" panose="02010609060101010101" pitchFamily="49" charset="-122"/>
                <a:cs typeface="Times New Roman" panose="02020603050405020304" pitchFamily="16" charset="0"/>
              </a:rPr>
              <a:t>分）</a:t>
            </a:r>
            <a:endParaRPr lang="en-US" altLang="zh-CN" sz="3200" kern="0" dirty="0">
              <a:solidFill>
                <a:srgbClr val="000000"/>
              </a:solidFill>
              <a:ea typeface="黑体" panose="02010609060101010101" pitchFamily="49" charset="-122"/>
              <a:cs typeface="Times New Roman" panose="02020603050405020304"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提纲</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solidFill>
                  <a:srgbClr val="C00000"/>
                </a:solidFill>
              </a:rPr>
              <a:t>命题逻辑</a:t>
            </a:r>
            <a:endParaRPr lang="zh-CN" altLang="en-US" dirty="0">
              <a:solidFill>
                <a:srgbClr val="C00000"/>
              </a:solidFill>
            </a:endParaRPr>
          </a:p>
          <a:p>
            <a:r>
              <a:rPr lang="zh-CN" altLang="en-US" dirty="0"/>
              <a:t>谓词逻辑</a:t>
            </a:r>
            <a:endParaRPr lang="zh-CN" altLang="en-US" dirty="0"/>
          </a:p>
          <a:p>
            <a:r>
              <a:rPr lang="zh-CN" altLang="en-US" dirty="0"/>
              <a:t>知识图谱推理</a:t>
            </a:r>
            <a:endParaRPr lang="zh-CN" altLang="en-US" dirty="0"/>
          </a:p>
          <a:p>
            <a:r>
              <a:rPr lang="zh-CN" altLang="en-US" dirty="0"/>
              <a:t>因果推理</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逻辑与推理是人工智能的核心问题</a:t>
            </a:r>
            <a:endParaRPr lang="zh-CN" altLang="en-US" dirty="0"/>
          </a:p>
        </p:txBody>
      </p:sp>
      <p:sp>
        <p:nvSpPr>
          <p:cNvPr id="3" name="内容占位符 2"/>
          <p:cNvSpPr>
            <a:spLocks noGrp="1"/>
          </p:cNvSpPr>
          <p:nvPr>
            <p:ph idx="1"/>
          </p:nvPr>
        </p:nvSpPr>
        <p:spPr>
          <a:xfrm>
            <a:off x="394447" y="789710"/>
            <a:ext cx="5327623" cy="5387254"/>
          </a:xfrm>
        </p:spPr>
        <p:txBody>
          <a:bodyPr/>
          <a:lstStyle/>
          <a:p>
            <a:pPr>
              <a:spcAft>
                <a:spcPts val="0"/>
              </a:spcAft>
            </a:pPr>
            <a:r>
              <a:rPr lang="zh-CN" altLang="en-US" dirty="0"/>
              <a:t>逻辑是探索、阐述和确立有效推理原则的学科，提出了演绎推理中“三段论”方法的古希腊学者亚里士多德被誉为“逻辑学之父”。一般而言，逻辑是用数学方法来研究关于推理和证明等问题的研究。</a:t>
            </a:r>
            <a:endParaRPr lang="zh-CN" altLang="en-US" dirty="0"/>
          </a:p>
          <a:p>
            <a:endParaRPr lang="zh-CN" altLang="en-US" dirty="0"/>
          </a:p>
        </p:txBody>
      </p:sp>
      <p:pic>
        <p:nvPicPr>
          <p:cNvPr id="4" name="Picture 2" descr="https://gss2.bdstatic.com/9fo3dSag_xI4khGkpoWK1HF6hhy/baike/w%3D268%3Bg%3D0/sign=ade1df00cafcc3ceb4c0ce35aa7eb1b5/d62a6059252dd42ac2c55289013b5bb5c8eab8c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00041" y="1030919"/>
            <a:ext cx="3493660" cy="447439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284205" y="5505313"/>
            <a:ext cx="3725333" cy="953135"/>
          </a:xfrm>
          <a:prstGeom prst="rect">
            <a:avLst/>
          </a:prstGeom>
        </p:spPr>
        <p:txBody>
          <a:bodyPr wrap="square">
            <a:spAutoFit/>
          </a:bodyPr>
          <a:lstStyle/>
          <a:p>
            <a:pPr algn="ctr">
              <a:spcAft>
                <a:spcPts val="0"/>
              </a:spcAft>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亚里士多德</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（公元前</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384-322</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逻辑与推理是人工智能的核心问题</a:t>
            </a:r>
            <a:endParaRPr lang="zh-CN" altLang="en-US" dirty="0"/>
          </a:p>
        </p:txBody>
      </p:sp>
      <p:sp>
        <p:nvSpPr>
          <p:cNvPr id="3" name="内容占位符 2"/>
          <p:cNvSpPr>
            <a:spLocks noGrp="1"/>
          </p:cNvSpPr>
          <p:nvPr>
            <p:ph idx="1"/>
          </p:nvPr>
        </p:nvSpPr>
        <p:spPr>
          <a:xfrm>
            <a:off x="394447" y="789710"/>
            <a:ext cx="6378493" cy="5387254"/>
          </a:xfrm>
        </p:spPr>
        <p:txBody>
          <a:bodyPr/>
          <a:lstStyle/>
          <a:p>
            <a:pPr>
              <a:spcAft>
                <a:spcPts val="0"/>
              </a:spcAft>
            </a:pPr>
            <a:r>
              <a:rPr lang="zh-CN" altLang="en-US" dirty="0"/>
              <a:t>墨子被认为是东方逻辑学的奠基人。墨子提出了名、辞、说三种基本思维形式和由故、理、类三物构成的逻辑推理。</a:t>
            </a:r>
            <a:endParaRPr lang="en-US" altLang="zh-CN" dirty="0"/>
          </a:p>
          <a:p>
            <a:r>
              <a:rPr lang="zh-CN" altLang="en-US" dirty="0"/>
              <a:t>墨子也提出了一些几何思想，如“平，同高也（两平行线或两平行平面间距离处处相等）”、“ 圆，一中同长也”。</a:t>
            </a:r>
            <a:endParaRPr lang="zh-CN" altLang="en-US" dirty="0"/>
          </a:p>
          <a:p>
            <a:endParaRPr lang="zh-CN" altLang="en-US" dirty="0"/>
          </a:p>
          <a:p>
            <a:endParaRPr lang="zh-CN" altLang="en-US" dirty="0"/>
          </a:p>
        </p:txBody>
      </p:sp>
      <p:pic>
        <p:nvPicPr>
          <p:cNvPr id="4" name="Picture 2" descr="https://gss1.bdstatic.com/-vo3dSag_xI4khGkpoWK1HF6hhy/baike/w%3D268%3Bg%3D0/sign=f3224446ae6eddc426e7b3fd01e0d1c0/3bf33a87e950352a3b8a4fab5043fbf2b3118ba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06819" y="1194687"/>
            <a:ext cx="3857844" cy="44686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458837" y="5663312"/>
            <a:ext cx="3753808" cy="583565"/>
          </a:xfrm>
          <a:prstGeom prst="rect">
            <a:avLst/>
          </a:prstGeom>
        </p:spPr>
        <p:txBody>
          <a:bodyPr wrap="square">
            <a:spAutoFit/>
          </a:bodyPr>
          <a:lstStyle/>
          <a:p>
            <a:pPr algn="ctr">
              <a:spcAft>
                <a:spcPts val="0"/>
              </a:spcAft>
            </a:pPr>
            <a:r>
              <a:rPr lang="zh-CN" altLang="en-US" sz="3200" dirty="0">
                <a:latin typeface="黑体" panose="02010609060101010101" pitchFamily="49" charset="-122"/>
                <a:ea typeface="黑体" panose="02010609060101010101" pitchFamily="49" charset="-122"/>
                <a:cs typeface="Times New Roman" panose="02020603050405020304" pitchFamily="16" charset="0"/>
              </a:rPr>
              <a:t>墨子</a:t>
            </a:r>
            <a:endParaRPr lang="zh-CN" altLang="en-US" sz="3200" dirty="0">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381500" y="1052195"/>
            <a:ext cx="3429000"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1. 为保证形式化系统的有效性,下面哪个选项不是形式化系统需要具有的性质(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2"/>
            </p:custDataLst>
          </p:nvPr>
        </p:nvSpPr>
        <p:spPr>
          <a:xfrm>
            <a:off x="4810125" y="2761774"/>
            <a:ext cx="8801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完备性</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4810125" y="3619024"/>
            <a:ext cx="8801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可靠性</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3" name="椭圆 12"/>
          <p:cNvSpPr>
            <a:spLocks noChangeAspect="1"/>
          </p:cNvSpPr>
          <p:nvPr>
            <p:custDataLst>
              <p:tags r:id="rId5"/>
            </p:custDataLst>
          </p:nvPr>
        </p:nvSpPr>
        <p:spPr>
          <a:xfrm>
            <a:off x="4357211" y="375856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6"/>
            </p:custDataLst>
          </p:nvPr>
        </p:nvSpPr>
        <p:spPr>
          <a:xfrm>
            <a:off x="4810125" y="4476274"/>
            <a:ext cx="8801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一致性</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5" name="椭圆 14"/>
          <p:cNvSpPr>
            <a:spLocks noChangeAspect="1"/>
          </p:cNvSpPr>
          <p:nvPr>
            <p:custDataLst>
              <p:tags r:id="rId7"/>
            </p:custDataLst>
          </p:nvPr>
        </p:nvSpPr>
        <p:spPr>
          <a:xfrm>
            <a:off x="4357211" y="4615815"/>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6" name="文本框 15"/>
          <p:cNvSpPr txBox="1"/>
          <p:nvPr>
            <p:custDataLst>
              <p:tags r:id="rId8"/>
            </p:custDataLst>
          </p:nvPr>
        </p:nvSpPr>
        <p:spPr>
          <a:xfrm>
            <a:off x="4810125" y="533352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可判定性</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7" name="椭圆 16"/>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custDataLst>
              <p:tags r:id="rId11"/>
            </p:custDataLst>
          </p:nvPr>
        </p:nvGrpSpPr>
        <p:grpSpPr>
          <a:xfrm>
            <a:off x="0" y="0"/>
            <a:ext cx="4286250" cy="490061"/>
            <a:chOff x="-8300" y="0"/>
            <a:chExt cx="9000" cy="1029"/>
          </a:xfrm>
        </p:grpSpPr>
        <p:sp>
          <p:nvSpPr>
            <p:cNvPr id="4"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8" name="图片 17"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逻辑与推理是人工智能的核心问题</a:t>
            </a:r>
            <a:endParaRPr lang="zh-CN" altLang="en-US" dirty="0"/>
          </a:p>
        </p:txBody>
      </p:sp>
      <p:sp>
        <p:nvSpPr>
          <p:cNvPr id="3" name="内容占位符 2"/>
          <p:cNvSpPr>
            <a:spLocks noGrp="1"/>
          </p:cNvSpPr>
          <p:nvPr>
            <p:ph idx="1"/>
          </p:nvPr>
        </p:nvSpPr>
        <p:spPr/>
        <p:txBody>
          <a:bodyPr>
            <a:normAutofit/>
          </a:bodyPr>
          <a:lstStyle/>
          <a:p>
            <a:pPr>
              <a:spcAft>
                <a:spcPts val="0"/>
              </a:spcAft>
            </a:pPr>
            <a:r>
              <a:rPr lang="zh-CN" altLang="en-US" dirty="0"/>
              <a:t>人类思维活动一个重要功能是逻辑推理，即通过演绎和归纳等手段对现有观测现象进行分析，得出判断。在人工智能发展初期，脱胎于逻辑推理的符号主义人工智能</a:t>
            </a:r>
            <a:r>
              <a:rPr lang="en-US" altLang="zh-CN" dirty="0"/>
              <a:t>(symbolic AI)</a:t>
            </a:r>
            <a:r>
              <a:rPr lang="zh-CN" altLang="en-US" dirty="0"/>
              <a:t>是人工智能研究的一种主流学派。</a:t>
            </a:r>
            <a:endParaRPr lang="zh-CN" altLang="en-US" dirty="0"/>
          </a:p>
          <a:p>
            <a:r>
              <a:rPr lang="zh-CN" altLang="en-US" dirty="0"/>
              <a:t>符号主义人工智能方法基于如下假设：可通过逻辑方法来对符号及其关系进行计算，实现逻辑推理，辨析符号所描述内容是否正确。</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逻辑与推理是人工智能的核心问题</a:t>
            </a:r>
            <a:endParaRPr lang="zh-CN" altLang="en-US" dirty="0"/>
          </a:p>
        </p:txBody>
      </p:sp>
      <p:sp>
        <p:nvSpPr>
          <p:cNvPr id="3" name="内容占位符 2"/>
          <p:cNvSpPr>
            <a:spLocks noGrp="1"/>
          </p:cNvSpPr>
          <p:nvPr>
            <p:ph idx="1"/>
          </p:nvPr>
        </p:nvSpPr>
        <p:spPr/>
        <p:txBody>
          <a:bodyPr>
            <a:normAutofit/>
          </a:bodyPr>
          <a:lstStyle/>
          <a:p>
            <a:pPr>
              <a:spcAft>
                <a:spcPts val="0"/>
              </a:spcAft>
            </a:pPr>
            <a:r>
              <a:rPr lang="zh-CN" altLang="en-US" dirty="0"/>
              <a:t>在符号主义人工智能中，所有概念均可通过人类可理解的“符号”及符号之间的关系来表示。</a:t>
            </a:r>
            <a:endParaRPr lang="en-US" altLang="zh-CN" dirty="0"/>
          </a:p>
          <a:p>
            <a:pPr lvl="1"/>
            <a:r>
              <a:rPr lang="zh-CN" altLang="en-US" dirty="0"/>
              <a:t>例如：如果使用符号</a:t>
            </a:r>
            <a:r>
              <a:rPr lang="en-US" altLang="zh-CN" dirty="0"/>
              <a:t>A</a:t>
            </a:r>
            <a:r>
              <a:rPr lang="zh-CN" altLang="en-US" dirty="0"/>
              <a:t>来表示对象概念、</a:t>
            </a:r>
            <a:r>
              <a:rPr lang="en-US" altLang="zh-CN" dirty="0" err="1"/>
              <a:t>IsCar</a:t>
            </a:r>
            <a:r>
              <a:rPr lang="zh-CN" altLang="en-US" dirty="0"/>
              <a:t>（）来表示某个对象是否为“汽车”，那么</a:t>
            </a:r>
            <a:r>
              <a:rPr lang="en-US" altLang="zh-CN" dirty="0" err="1"/>
              <a:t>IsCar</a:t>
            </a:r>
            <a:r>
              <a:rPr lang="en-US" altLang="zh-CN" dirty="0"/>
              <a:t>(A)</a:t>
            </a:r>
            <a:r>
              <a:rPr lang="zh-CN" altLang="en-US" dirty="0"/>
              <a:t>表示“</a:t>
            </a:r>
            <a:r>
              <a:rPr lang="en-US" altLang="zh-CN" dirty="0"/>
              <a:t>A</a:t>
            </a:r>
            <a:r>
              <a:rPr lang="zh-CN" altLang="en-US" dirty="0"/>
              <a:t>是一辆轿车”这样的概念。</a:t>
            </a:r>
            <a:endParaRPr lang="en-US" altLang="zh-CN" dirty="0"/>
          </a:p>
          <a:p>
            <a:pPr lvl="1"/>
            <a:r>
              <a:rPr lang="zh-CN" altLang="en-US" dirty="0"/>
              <a:t>注意</a:t>
            </a:r>
            <a:r>
              <a:rPr lang="en-US" altLang="zh-CN" dirty="0" err="1"/>
              <a:t>IsCar</a:t>
            </a:r>
            <a:r>
              <a:rPr lang="en-US" altLang="zh-CN" dirty="0"/>
              <a:t>(A)</a:t>
            </a:r>
            <a:r>
              <a:rPr lang="zh-CN" altLang="en-US" dirty="0"/>
              <a:t>由对象</a:t>
            </a:r>
            <a:r>
              <a:rPr lang="en-US" altLang="zh-CN" dirty="0"/>
              <a:t>A</a:t>
            </a:r>
            <a:r>
              <a:rPr lang="zh-CN" altLang="en-US" dirty="0"/>
              <a:t>和</a:t>
            </a:r>
            <a:r>
              <a:rPr lang="en-US" altLang="zh-CN" dirty="0" err="1"/>
              <a:t>IsCar</a:t>
            </a:r>
            <a:r>
              <a:rPr lang="zh-CN" altLang="en-US" dirty="0"/>
              <a:t>（）两部分所构成。</a:t>
            </a:r>
            <a:endParaRPr lang="en-US" altLang="zh-CN" dirty="0"/>
          </a:p>
          <a:p>
            <a:pPr lvl="1"/>
            <a:r>
              <a:rPr lang="zh-CN" altLang="en-US" dirty="0"/>
              <a:t>如果</a:t>
            </a:r>
            <a:r>
              <a:rPr lang="en-US" altLang="zh-CN" dirty="0"/>
              <a:t>A</a:t>
            </a:r>
            <a:r>
              <a:rPr lang="zh-CN" altLang="en-US" dirty="0"/>
              <a:t>是轿车，则</a:t>
            </a:r>
            <a:r>
              <a:rPr lang="en-US" altLang="zh-CN" dirty="0" err="1"/>
              <a:t>IsCar</a:t>
            </a:r>
            <a:r>
              <a:rPr lang="en-US" altLang="zh-CN" dirty="0"/>
              <a:t>(A)</a:t>
            </a:r>
            <a:r>
              <a:rPr lang="zh-CN" altLang="en-US" dirty="0"/>
              <a:t>为正确描述、否则为错误描述。</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逻辑与推理是基于知识的操作</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人脑对知识的加工与处理与记忆息息相关。</a:t>
            </a:r>
            <a:endParaRPr lang="en-US" altLang="zh-CN" dirty="0"/>
          </a:p>
          <a:p>
            <a:pPr lvl="1"/>
            <a:r>
              <a:rPr lang="zh-CN" altLang="en-US" dirty="0"/>
              <a:t>记忆就是对信息的保存和再现能力。</a:t>
            </a:r>
            <a:endParaRPr lang="zh-CN" altLang="en-US" dirty="0"/>
          </a:p>
          <a:p>
            <a:endParaRPr lang="zh-CN" altLang="en-US" dirty="0"/>
          </a:p>
        </p:txBody>
      </p:sp>
      <p:sp>
        <p:nvSpPr>
          <p:cNvPr id="4" name="圆角矩形 12"/>
          <p:cNvSpPr/>
          <p:nvPr/>
        </p:nvSpPr>
        <p:spPr bwMode="auto">
          <a:xfrm>
            <a:off x="442258" y="5102718"/>
            <a:ext cx="2907971" cy="13271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spcAft>
                <a:spcPts val="0"/>
              </a:spcAft>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瞬时记忆 </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spcAft>
                <a:spcPts val="0"/>
              </a:spcAft>
              <a:defRPr/>
            </a:pP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多通道感知</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defRPr/>
            </a:pP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持续时间：</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&lt; 5 sec</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圆角矩形 13"/>
          <p:cNvSpPr/>
          <p:nvPr/>
        </p:nvSpPr>
        <p:spPr bwMode="auto">
          <a:xfrm>
            <a:off x="1442516" y="2159744"/>
            <a:ext cx="3815426" cy="132717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spcAft>
                <a:spcPts val="0"/>
              </a:spcAft>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工作记忆</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spcAft>
                <a:spcPts val="0"/>
              </a:spcAft>
              <a:defRPr/>
            </a:pP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直觉、顿悟、因果等推理</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defRPr/>
            </a:pP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持续时间：</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&lt; 30 sec</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圆角矩形 14"/>
          <p:cNvSpPr/>
          <p:nvPr/>
        </p:nvSpPr>
        <p:spPr bwMode="auto">
          <a:xfrm>
            <a:off x="4366358" y="5102718"/>
            <a:ext cx="2907971" cy="13271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spcAft>
                <a:spcPts val="0"/>
              </a:spcAft>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长期记忆</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spcAft>
                <a:spcPts val="0"/>
              </a:spcAft>
              <a:defRPr/>
            </a:pP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先验、知识等</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spcBef>
                <a:spcPts val="0"/>
              </a:spcBef>
              <a:defRPr/>
            </a:pPr>
            <a:r>
              <a:rPr lang="zh-CN" altLang="en-US"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持续时间：</a:t>
            </a:r>
            <a:r>
              <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sym typeface="+mn-ea"/>
              </a:rPr>
              <a:t>&gt;1sec</a:t>
            </a:r>
            <a:endParaRPr lang="en-US" altLang="zh-CN" sz="2400"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左右箭头 16"/>
          <p:cNvSpPr/>
          <p:nvPr/>
        </p:nvSpPr>
        <p:spPr>
          <a:xfrm rot="18462200">
            <a:off x="1383568" y="3887693"/>
            <a:ext cx="1702515" cy="905174"/>
          </a:xfrm>
          <a:prstGeom prst="lef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注意力</a:t>
            </a:r>
            <a:endParaRPr lang="zh-CN" altLang="en-US" sz="2400" dirty="0">
              <a:ea typeface="黑体" panose="02010609060101010101" pitchFamily="49" charset="-122"/>
            </a:endParaRPr>
          </a:p>
        </p:txBody>
      </p:sp>
      <p:pic>
        <p:nvPicPr>
          <p:cNvPr id="11" name="图片 10" descr="C:\Users\lenovo\AppData\Local\Microsoft\Windows Live Mail\WLMDSS.tmp\WLM6140.tmp\图2.1.2.png"/>
          <p:cNvPicPr/>
          <p:nvPr/>
        </p:nvPicPr>
        <p:blipFill rotWithShape="1">
          <a:blip r:embed="rId1" cstate="print">
            <a:extLst>
              <a:ext uri="{28A0092B-C50C-407E-A947-70E740481C1C}">
                <a14:useLocalDpi xmlns:a14="http://schemas.microsoft.com/office/drawing/2010/main" val="0"/>
              </a:ext>
            </a:extLst>
          </a:blip>
          <a:srcRect l="17964" r="11784"/>
          <a:stretch>
            <a:fillRect/>
          </a:stretch>
        </p:blipFill>
        <p:spPr bwMode="auto">
          <a:xfrm>
            <a:off x="7461655" y="1633336"/>
            <a:ext cx="4674693" cy="4664208"/>
          </a:xfrm>
          <a:prstGeom prst="rect">
            <a:avLst/>
          </a:prstGeom>
          <a:noFill/>
          <a:ln>
            <a:noFill/>
          </a:ln>
        </p:spPr>
      </p:pic>
      <p:sp>
        <p:nvSpPr>
          <p:cNvPr id="12" name="矩形 11"/>
          <p:cNvSpPr/>
          <p:nvPr/>
        </p:nvSpPr>
        <p:spPr>
          <a:xfrm>
            <a:off x="5344321" y="2594894"/>
            <a:ext cx="2056415" cy="1383665"/>
          </a:xfrm>
          <a:prstGeom prst="rect">
            <a:avLst/>
          </a:prstGeom>
        </p:spPr>
        <p:txBody>
          <a:bodyPr wrap="square">
            <a:spAutoFit/>
          </a:bodyPr>
          <a:lstStyle/>
          <a:p>
            <a:pPr algn="ctr">
              <a:spcAft>
                <a:spcPts val="0"/>
              </a:spcAft>
            </a:pPr>
            <a:r>
              <a:rPr lang="zh-CN" altLang="en-US" sz="2800" dirty="0">
                <a:latin typeface="黑体" panose="02010609060101010101" pitchFamily="49" charset="-122"/>
                <a:ea typeface="黑体" panose="02010609060101010101" pitchFamily="49" charset="-122"/>
              </a:rPr>
              <a:t>推理</a:t>
            </a:r>
            <a:r>
              <a:rPr lang="en-US" altLang="zh-CN" sz="2800" dirty="0">
                <a:latin typeface="黑体" panose="02010609060101010101" pitchFamily="49" charset="-122"/>
                <a:ea typeface="黑体" panose="02010609060101010101" pitchFamily="49" charset="-122"/>
                <a:sym typeface="Wingdings" panose="05000000000000000000" pitchFamily="2" charset="2"/>
              </a:rPr>
              <a:t></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画外之意</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弦外之音</a:t>
            </a:r>
            <a:endParaRPr lang="zh-CN" altLang="en-US" sz="2800" dirty="0">
              <a:latin typeface="黑体" panose="02010609060101010101" pitchFamily="49" charset="-122"/>
              <a:ea typeface="黑体" panose="02010609060101010101" pitchFamily="49" charset="-122"/>
            </a:endParaRPr>
          </a:p>
        </p:txBody>
      </p:sp>
      <p:sp>
        <p:nvSpPr>
          <p:cNvPr id="13" name="左右箭头 16"/>
          <p:cNvSpPr/>
          <p:nvPr/>
        </p:nvSpPr>
        <p:spPr>
          <a:xfrm rot="3219378">
            <a:off x="4000620" y="3877974"/>
            <a:ext cx="1702515" cy="912869"/>
          </a:xfrm>
          <a:prstGeom prst="lef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交互</a:t>
            </a:r>
            <a:endParaRPr lang="zh-CN" altLang="en-US" sz="2400" dirty="0">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命题逻辑 </a:t>
            </a:r>
            <a:r>
              <a:rPr lang="en-US" altLang="zh-CN" dirty="0"/>
              <a:t>(Propositional Logic) </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命题逻辑是应用一套形式化规则对以符号表示的描述性陈述进行推理的系统。</a:t>
            </a:r>
            <a:endParaRPr lang="zh-CN" altLang="en-US" dirty="0"/>
          </a:p>
          <a:p>
            <a:r>
              <a:rPr lang="zh-CN" altLang="en-US" dirty="0"/>
              <a:t>在命题逻辑中，一个或真或假的描述性陈述被称为原子命题，对原子命题的内部结构不做任何解析。</a:t>
            </a:r>
            <a:endParaRPr lang="en-US" altLang="zh-CN" dirty="0"/>
          </a:p>
          <a:p>
            <a:pPr lvl="1"/>
            <a:r>
              <a:rPr lang="zh-CN" altLang="en-US" dirty="0"/>
              <a:t>任何一个命题或为真、或为假</a:t>
            </a:r>
            <a:endParaRPr lang="zh-CN" altLang="en-US" dirty="0"/>
          </a:p>
          <a:p>
            <a:r>
              <a:rPr lang="zh-CN" altLang="en-US" dirty="0"/>
              <a:t>若干原子命题可通过逻辑运算符来构成复合命题。</a:t>
            </a:r>
            <a:endParaRPr lang="zh-CN" altLang="en-US" dirty="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2"/>
            </p:custDataLst>
          </p:nvPr>
        </p:nvSpPr>
        <p:spPr>
          <a:xfrm>
            <a:off x="1219200" y="635001"/>
            <a:ext cx="9753600" cy="1179052"/>
          </a:xfrm>
          <a:prstGeom prst="rect">
            <a:avLst/>
          </a:prstGeom>
          <a:noFill/>
        </p:spPr>
        <p:txBody>
          <a:bodyPr vert="horz" wrap="square" rtlCol="0" anchor="ctr" anchorCtr="0">
            <a:noAutofit/>
          </a:bodyPr>
          <a:lstStyle/>
          <a:p>
            <a:pPr>
              <a:spcAft>
                <a:spcPts val="0"/>
              </a:spcAft>
            </a:pPr>
            <a:r>
              <a:rPr lang="zh-CN" altLang="en-US" sz="3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下面五个陈述，那个</a:t>
            </a:r>
            <a:r>
              <a:rPr lang="zh-CN" altLang="en-US" sz="3600" dirty="0">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4000" b="1" dirty="0">
                <a:solidFill>
                  <a:srgbClr val="000000"/>
                </a:solidFill>
                <a:effectLst>
                  <a:outerShdw blurRad="38100" dist="38100" dir="2700000" algn="tl">
                    <a:srgbClr val="000000">
                      <a:alpha val="43137"/>
                    </a:srgbClr>
                  </a:outerShdw>
                </a:effectLst>
                <a:latin typeface="+mj-ea"/>
                <a:ea typeface="+mj-ea"/>
                <a:sym typeface="微软雅黑" panose="020B0503020204020204" pitchFamily="34" charset="-122"/>
              </a:rPr>
              <a:t>“假</a:t>
            </a:r>
            <a:r>
              <a:rPr lang="zh-CN" altLang="en-US" sz="4000" b="1" dirty="0">
                <a:solidFill>
                  <a:srgbClr val="000000"/>
                </a:solidFill>
                <a:effectLst>
                  <a:outerShdw blurRad="38100" dist="38100" dir="2700000" algn="tl">
                    <a:srgbClr val="000000">
                      <a:alpha val="43137"/>
                    </a:srgbClr>
                  </a:outerShdw>
                </a:effectLst>
                <a:latin typeface="+mj-ea"/>
                <a:sym typeface="微软雅黑" panose="020B0503020204020204" pitchFamily="34" charset="-122"/>
              </a:rPr>
              <a:t>命题</a:t>
            </a:r>
            <a:r>
              <a:rPr lang="zh-CN" altLang="en-US" sz="4000" b="1" dirty="0">
                <a:solidFill>
                  <a:srgbClr val="000000"/>
                </a:solidFill>
                <a:effectLst>
                  <a:outerShdw blurRad="38100" dist="38100" dir="2700000" algn="tl">
                    <a:srgbClr val="000000">
                      <a:alpha val="43137"/>
                    </a:srgbClr>
                  </a:outerShdw>
                </a:effectLst>
                <a:latin typeface="+mj-ea"/>
                <a:ea typeface="+mj-ea"/>
                <a:sym typeface="微软雅黑" panose="020B0503020204020204" pitchFamily="34" charset="-122"/>
              </a:rPr>
              <a:t>”</a:t>
            </a:r>
            <a:endParaRPr lang="zh-CN" altLang="en-US" sz="3600" b="1" dirty="0">
              <a:solidFill>
                <a:srgbClr val="000000"/>
              </a:solidFill>
              <a:effectLst>
                <a:outerShdw blurRad="38100" dist="38100" dir="2700000" algn="tl">
                  <a:srgbClr val="000000">
                    <a:alpha val="43137"/>
                  </a:srgbClr>
                </a:outerShdw>
              </a:effectLst>
              <a:latin typeface="+mj-ea"/>
              <a:ea typeface="+mj-ea"/>
              <a:sym typeface="微软雅黑" panose="020B0503020204020204" pitchFamily="34" charset="-122"/>
            </a:endParaRPr>
          </a:p>
        </p:txBody>
      </p:sp>
      <p:sp>
        <p:nvSpPr>
          <p:cNvPr id="7" name="文本框 6"/>
          <p:cNvSpPr txBox="1"/>
          <p:nvPr>
            <p:custDataLst>
              <p:tags r:id="rId3"/>
            </p:custDataLst>
          </p:nvPr>
        </p:nvSpPr>
        <p:spPr>
          <a:xfrm>
            <a:off x="2438400" y="1930657"/>
            <a:ext cx="6543675" cy="642938"/>
          </a:xfrm>
          <a:prstGeom prst="rect">
            <a:avLst/>
          </a:prstGeom>
          <a:noFill/>
        </p:spPr>
        <p:txBody>
          <a:bodyPr vert="horz" rtlCol="0" anchor="ctr" anchorCtr="0">
            <a:noAutofit/>
          </a:bodyPr>
          <a:lstStyle/>
          <a:p>
            <a:pPr>
              <a:spcAft>
                <a:spcPts val="0"/>
              </a:spcAft>
            </a:pP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北京是中国的首都</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4"/>
            </p:custDataLst>
          </p:nvPr>
        </p:nvSpPr>
        <p:spPr>
          <a:xfrm>
            <a:off x="2438399" y="2878241"/>
            <a:ext cx="6543675" cy="642938"/>
          </a:xfrm>
          <a:prstGeom prst="rect">
            <a:avLst/>
          </a:prstGeom>
          <a:noFill/>
        </p:spPr>
        <p:txBody>
          <a:bodyPr vert="horz" rtlCol="0" anchor="ctr" anchorCtr="0">
            <a:noAutofit/>
          </a:bodyPr>
          <a:lstStyle/>
          <a:p>
            <a:pPr>
              <a:spcAft>
                <a:spcPts val="0"/>
              </a:spcAft>
            </a:pP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13</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能被</a:t>
            </a: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整除</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5"/>
            </p:custDataLst>
          </p:nvPr>
        </p:nvSpPr>
        <p:spPr>
          <a:xfrm>
            <a:off x="2438400" y="3825825"/>
            <a:ext cx="6543674" cy="642938"/>
          </a:xfrm>
          <a:prstGeom prst="rect">
            <a:avLst/>
          </a:prstGeom>
          <a:noFill/>
        </p:spPr>
        <p:txBody>
          <a:bodyPr vert="horz" rtlCol="0" anchor="ctr" anchorCtr="0">
            <a:noAutofit/>
          </a:bodyPr>
          <a:lstStyle/>
          <a:p>
            <a:pPr>
              <a:spcAft>
                <a:spcPts val="0"/>
              </a:spcAft>
            </a:pPr>
            <a:r>
              <a:rPr lang="en-US" altLang="zh-CN"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x&lt;8</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6"/>
            </p:custDataLst>
          </p:nvPr>
        </p:nvSpPr>
        <p:spPr>
          <a:xfrm>
            <a:off x="2438400" y="4773409"/>
            <a:ext cx="6543674" cy="642938"/>
          </a:xfrm>
          <a:prstGeom prst="rect">
            <a:avLst/>
          </a:prstGeom>
          <a:noFill/>
        </p:spPr>
        <p:txBody>
          <a:bodyPr vert="horz" rtlCol="0" anchor="ctr" anchorCtr="0">
            <a:noAutofit/>
          </a:bodyPr>
          <a:lstStyle/>
          <a:p>
            <a:pPr>
              <a:spcAft>
                <a:spcPts val="0"/>
              </a:spcAft>
            </a:pPr>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存在最大的素数</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a:spLocks noChangeAspect="1"/>
          </p:cNvSpPr>
          <p:nvPr>
            <p:custDataLst>
              <p:tags r:id="rId7"/>
            </p:custDataLst>
          </p:nvPr>
        </p:nvSpPr>
        <p:spPr>
          <a:xfrm>
            <a:off x="1571625" y="1994950"/>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a:spLocks noChangeAspect="1"/>
          </p:cNvSpPr>
          <p:nvPr>
            <p:custDataLst>
              <p:tags r:id="rId8"/>
            </p:custDataLst>
          </p:nvPr>
        </p:nvSpPr>
        <p:spPr>
          <a:xfrm>
            <a:off x="1571625" y="2942534"/>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a:spLocks noChangeAspect="1"/>
          </p:cNvSpPr>
          <p:nvPr>
            <p:custDataLst>
              <p:tags r:id="rId9"/>
            </p:custDataLst>
          </p:nvPr>
        </p:nvSpPr>
        <p:spPr>
          <a:xfrm>
            <a:off x="1571625" y="389011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a:spLocks noChangeAspect="1"/>
          </p:cNvSpPr>
          <p:nvPr>
            <p:custDataLst>
              <p:tags r:id="rId10"/>
            </p:custDataLst>
          </p:nvPr>
        </p:nvSpPr>
        <p:spPr>
          <a:xfrm>
            <a:off x="1571625" y="4837702"/>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11"/>
            </p:custDataLst>
          </p:nvPr>
        </p:nvSpPr>
        <p:spPr>
          <a:xfrm>
            <a:off x="10086975" y="5760721"/>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文本框 21"/>
              <p:cNvSpPr txBox="1"/>
              <p:nvPr>
                <p:custDataLst>
                  <p:tags r:id="rId12"/>
                </p:custDataLst>
              </p:nvPr>
            </p:nvSpPr>
            <p:spPr>
              <a:xfrm>
                <a:off x="2438400" y="5720992"/>
                <a:ext cx="6543675" cy="642938"/>
              </a:xfrm>
              <a:prstGeom prst="rect">
                <a:avLst/>
              </a:prstGeom>
              <a:noFill/>
            </p:spPr>
            <p:txBody>
              <a:bodyPr vert="horz" rtlCol="0" anchor="ctr" anchorCtr="0">
                <a:noAutofit/>
              </a:bodyPr>
              <a:lstStyle/>
              <a:p>
                <a:pPr>
                  <a:spcAft>
                    <a:spcPts val="0"/>
                  </a:spcAft>
                </a:pPr>
                <a14:m>
                  <m:oMath xmlns:m="http://schemas.openxmlformats.org/officeDocument/2006/math">
                    <m:sSup>
                      <m:sSupPr>
                        <m:ctrlPr>
                          <a:rPr lang="en-US" altLang="zh-CN" sz="320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pPr>
                      <m:e>
                        <m:r>
                          <a:rPr lang="zh-CN" altLang="en-US" sz="320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𝑚</m:t>
                        </m:r>
                      </m:e>
                      <m:sup>
                        <m:r>
                          <a:rPr lang="en-US" altLang="zh-CN" sz="3200" i="1" dirty="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p>
                    </m:sSup>
                    <m:r>
                      <a:rPr lang="en-US" altLang="zh-CN" sz="32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r>
                      <a:rPr lang="en-US" altLang="zh-CN" sz="32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0</m:t>
                    </m:r>
                  </m:oMath>
                </a14:m>
                <a:r>
                  <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且</a:t>
                </a:r>
                <a14:m>
                  <m:oMath xmlns:m="http://schemas.openxmlformats.org/officeDocument/2006/math">
                    <m:r>
                      <a:rPr lang="en-US" altLang="zh-CN" sz="3200" i="1" dirty="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𝑚</m:t>
                    </m:r>
                    <m:r>
                      <a:rPr lang="en-US" altLang="zh-CN" sz="3200" i="1" dirty="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r>
                      <a:rPr lang="en-US" altLang="zh-CN" sz="3200" i="1" dirty="0">
                        <a:solidFill>
                          <a:srgbClr val="000000"/>
                        </a:solidFill>
                        <a:latin typeface="Cambria Math" panose="02040503050406030204" pitchFamily="18" charset="0"/>
                        <a:ea typeface="Cambria Math" panose="02040503050406030204" pitchFamily="18" charset="0"/>
                        <a:sym typeface="微软雅黑" panose="020B0503020204020204" pitchFamily="34" charset="-122"/>
                      </a:rPr>
                      <m:t>ℝ</m:t>
                    </m:r>
                  </m:oMath>
                </a14:m>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22" name="文本框 21"/>
              <p:cNvSpPr txBox="1">
                <a:spLocks noRot="1" noChangeAspect="1" noMove="1" noResize="1" noEditPoints="1" noAdjustHandles="1" noChangeArrowheads="1" noChangeShapeType="1" noTextEdit="1"/>
              </p:cNvSpPr>
              <p:nvPr>
                <p:custDataLst>
                  <p:tags r:id="rId13"/>
                </p:custDataLst>
              </p:nvPr>
            </p:nvSpPr>
            <p:spPr>
              <a:xfrm>
                <a:off x="2438400" y="5720992"/>
                <a:ext cx="6543675" cy="642938"/>
              </a:xfrm>
              <a:prstGeom prst="rect">
                <a:avLst/>
              </a:prstGeom>
              <a:blipFill rotWithShape="1">
                <a:blip r:embed="rId14"/>
                <a:stretch>
                  <a:fillRect t="-43" b="93"/>
                </a:stretch>
              </a:blipFill>
            </p:spPr>
            <p:txBody>
              <a:bodyPr/>
              <a:lstStyle/>
              <a:p>
                <a:r>
                  <a:rPr lang="zh-CN" altLang="en-US">
                    <a:noFill/>
                  </a:rPr>
                  <a:t> </a:t>
                </a:r>
              </a:p>
            </p:txBody>
          </p:sp>
        </mc:Fallback>
      </mc:AlternateContent>
      <p:sp>
        <p:nvSpPr>
          <p:cNvPr id="23" name="矩形 22"/>
          <p:cNvSpPr>
            <a:spLocks noChangeAspect="1"/>
          </p:cNvSpPr>
          <p:nvPr>
            <p:custDataLst>
              <p:tags r:id="rId15"/>
            </p:custDataLst>
          </p:nvPr>
        </p:nvSpPr>
        <p:spPr>
          <a:xfrm>
            <a:off x="1571625" y="5785285"/>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a:t>
            </a:r>
            <a:endPar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custDataLst>
              <p:tags r:id="rId16"/>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endPar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custDataLst>
              <p:tags r:id="rId17"/>
            </p:custDataLst>
          </p:nvPr>
        </p:nvSpPr>
        <p:spPr>
          <a:xfrm>
            <a:off x="12827000" y="1270000"/>
            <a:ext cx="3332480" cy="2245360"/>
          </a:xfrm>
          <a:prstGeom prst="rect">
            <a:avLst/>
          </a:prstGeom>
          <a:noFill/>
        </p:spPr>
        <p:txBody>
          <a:bodyPr vert="horz" rtlCol="0" anchor="t" anchorCtr="0">
            <a:spAutoFit/>
          </a:bodyPr>
          <a:lstStyle/>
          <a:p>
            <a:pPr>
              <a:lnSpc>
                <a:spcPct val="100000"/>
              </a:lnSpc>
              <a:spcAft>
                <a:spcPts val="0"/>
              </a:spcAft>
              <a:buFont typeface="Wingdings" panose="05000000000000000000" pitchFamily="2" charset="2"/>
              <a:buChar char="l"/>
            </a:pP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任何一个命题或为真、或为假。</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spcBef>
                <a:spcPts val="0"/>
              </a:spcBef>
              <a:spcAft>
                <a:spcPts val="0"/>
              </a:spcAft>
              <a:buFont typeface="Wingdings" panose="05000000000000000000" pitchFamily="2" charset="2"/>
              <a:buChar char="l"/>
            </a:pP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a</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和</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e</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是真命题，</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b</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和</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d</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是假命题。</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00000"/>
              </a:lnSpc>
              <a:spcBef>
                <a:spcPts val="0"/>
              </a:spcBef>
              <a:buFont typeface="Wingdings" panose="05000000000000000000" pitchFamily="2" charset="2"/>
              <a:buChar char="l"/>
            </a:pP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c</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的真假依赖于</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x</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的取值，无法判断</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c</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的真假，因此</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sym typeface="+mn-ea"/>
              </a:rPr>
              <a:t>c</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sym typeface="+mn-ea"/>
              </a:rPr>
              <a:t>不是命题。</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24" name="组合 23"/>
          <p:cNvGrpSpPr/>
          <p:nvPr>
            <p:custDataLst>
              <p:tags r:id="rId18"/>
            </p:custDataLst>
          </p:nvPr>
        </p:nvGrpSpPr>
        <p:grpSpPr>
          <a:xfrm>
            <a:off x="12585700" y="0"/>
            <a:ext cx="3815080" cy="647700"/>
            <a:chOff x="12585700" y="0"/>
            <a:chExt cx="3815080" cy="647700"/>
          </a:xfrm>
        </p:grpSpPr>
        <p:sp>
          <p:nvSpPr>
            <p:cNvPr id="3" name="RemarkBack"/>
            <p:cNvSpPr/>
            <p:nvPr>
              <p:custDataLst>
                <p:tags r:id="rId1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Block"/>
            <p:cNvSpPr/>
            <p:nvPr>
              <p:custDataLst>
                <p:tags r:id="rId2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p:cNvSpPr txBox="1"/>
            <p:nvPr>
              <p:custDataLst>
                <p:tags r:id="rId2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p:cNvGrpSpPr/>
          <p:nvPr>
            <p:custDataLst>
              <p:tags r:id="rId22"/>
            </p:custDataLst>
          </p:nvPr>
        </p:nvGrpSpPr>
        <p:grpSpPr>
          <a:xfrm>
            <a:off x="12585700" y="0"/>
            <a:ext cx="3815080" cy="647700"/>
            <a:chOff x="19820" y="0"/>
            <a:chExt cx="6008" cy="1020"/>
          </a:xfrm>
        </p:grpSpPr>
        <p:sp>
          <p:nvSpPr>
            <p:cNvPr id="27" name="RemarkBack"/>
            <p:cNvSpPr/>
            <p:nvPr>
              <p:custDataLst>
                <p:tags r:id="rId23"/>
              </p:custDataLst>
            </p:nvPr>
          </p:nvSpPr>
          <p:spPr>
            <a:xfrm>
              <a:off x="19820" y="20"/>
              <a:ext cx="6008" cy="1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p:cNvSpPr/>
            <p:nvPr>
              <p:custDataLst>
                <p:tags r:id="rId24"/>
              </p:custDataLst>
            </p:nvPr>
          </p:nvSpPr>
          <p:spPr>
            <a:xfrm>
              <a:off x="19820" y="20"/>
              <a:ext cx="300" cy="1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25"/>
              </p:custDataLst>
            </p:nvPr>
          </p:nvSpPr>
          <p:spPr>
            <a:xfrm>
              <a:off x="20200" y="0"/>
              <a:ext cx="3000" cy="1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 name="组合 19"/>
          <p:cNvGrpSpPr/>
          <p:nvPr>
            <p:custDataLst>
              <p:tags r:id="rId26"/>
            </p:custDataLst>
          </p:nvPr>
        </p:nvGrpSpPr>
        <p:grpSpPr>
          <a:xfrm>
            <a:off x="0" y="0"/>
            <a:ext cx="12192000" cy="635000"/>
            <a:chOff x="0" y="0"/>
            <a:chExt cx="12192000" cy="635000"/>
          </a:xfrm>
        </p:grpSpPr>
        <p:sp>
          <p:nvSpPr>
            <p:cNvPr id="16" name="TitleBackground"/>
            <p:cNvSpPr/>
            <p:nvPr>
              <p:custDataLst>
                <p:tags r:id="rId2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2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2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ipText"/>
            <p:cNvSpPr txBox="1"/>
            <p:nvPr>
              <p:custDataLst>
                <p:tags r:id="rId30"/>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3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33"/>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命题逻辑</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可通过命题联结词对已有命题进行组合，得到新命题。</a:t>
            </a:r>
            <a:endParaRPr lang="en-US" altLang="zh-CN" dirty="0"/>
          </a:p>
          <a:p>
            <a:pPr lvl="1"/>
            <a:r>
              <a:rPr lang="zh-CN" altLang="en-US" dirty="0"/>
              <a:t>这些通过命题联结词</a:t>
            </a:r>
            <a:r>
              <a:rPr lang="en-US" altLang="zh-CN" dirty="0"/>
              <a:t>(connectives)</a:t>
            </a:r>
            <a:r>
              <a:rPr lang="zh-CN" altLang="en-US" dirty="0"/>
              <a:t>得到的命题被称为复合命题</a:t>
            </a:r>
            <a:r>
              <a:rPr lang="en-US" altLang="zh-CN" dirty="0"/>
              <a:t>(compound proposition)</a:t>
            </a:r>
            <a:r>
              <a:rPr lang="zh-CN" altLang="en-US" dirty="0"/>
              <a:t>。</a:t>
            </a:r>
            <a:endParaRPr lang="en-US" altLang="zh-CN"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命题逻辑</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可通过命题联结词对已有命题进行组合，得到新命题。</a:t>
            </a:r>
            <a:endParaRPr lang="en-US" altLang="zh-CN" dirty="0"/>
          </a:p>
          <a:p>
            <a:pPr lvl="1"/>
            <a:r>
              <a:rPr lang="zh-CN" altLang="en-US" dirty="0"/>
              <a:t>假设存在命题𝑝和𝑞，下面介绍五种主要的命题联结词：</a:t>
            </a:r>
            <a:endParaRPr lang="zh-CN" altLang="en-US" dirty="0"/>
          </a:p>
          <a:p>
            <a:endParaRPr lang="zh-CN" altLang="en-US"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394447" y="2505410"/>
              <a:ext cx="11403105" cy="3492087"/>
            </p:xfrm>
            <a:graphic>
              <a:graphicData uri="http://schemas.openxmlformats.org/drawingml/2006/table">
                <a:tbl>
                  <a:tblPr firstRow="1" bandRow="1">
                    <a:tableStyleId>{5C22544A-7EE6-4342-B048-85BDC9FD1C3A}</a:tableStyleId>
                  </a:tblPr>
                  <a:tblGrid>
                    <a:gridCol w="2938688"/>
                    <a:gridCol w="1858297"/>
                    <a:gridCol w="6606120"/>
                  </a:tblGrid>
                  <a:tr h="421970">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命题连接符号</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表示形式</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意义</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1970">
                    <a:tc>
                      <a:txBody>
                        <a:bodyPr/>
                        <a:lstStyle/>
                        <a:p>
                          <a:pPr algn="ct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与</a:t>
                          </a: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(and)</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𝑞</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命题合取</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(conjunction),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即“</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且</a:t>
                          </a: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𝑞</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7907">
                    <a:tc>
                      <a:txBody>
                        <a:bodyPr/>
                        <a:lstStyle/>
                        <a:p>
                          <a:pPr algn="ct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或</a:t>
                          </a: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(or)</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𝑞</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命题析取</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(disjunction),</a:t>
                          </a:r>
                          <a:r>
                            <a:rPr lang="en-US" altLang="zh-CN" sz="2800" baseline="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即“</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zh-CN" altLang="en-US" sz="2800" b="0" i="1" smtClean="0">
                                  <a:latin typeface="Cambria Math" panose="02040503050406030204"/>
                                  <a:ea typeface="黑体" panose="02010609060101010101" pitchFamily="49" charset="-122"/>
                                  <a:cs typeface="Times New Roman" panose="02020603050405020304" pitchFamily="16" charset="0"/>
                                </a:rPr>
                                <m:t>或</m:t>
                              </m:r>
                              <m:r>
                                <a:rPr lang="en-US" altLang="zh-CN" sz="2800" b="0" i="1" smtClean="0">
                                  <a:latin typeface="Cambria Math" panose="02040503050406030204"/>
                                  <a:ea typeface="黑体" panose="02010609060101010101" pitchFamily="49" charset="-122"/>
                                  <a:cs typeface="Times New Roman" panose="02020603050405020304" pitchFamily="16" charset="0"/>
                                </a:rPr>
                                <m:t> </m:t>
                              </m:r>
                              <m:r>
                                <a:rPr lang="en-US" altLang="zh-CN" sz="2800" b="0" i="1" smtClean="0">
                                  <a:latin typeface="Cambria Math" panose="02040503050406030204"/>
                                  <a:ea typeface="Cambria Math" panose="02040503050406030204"/>
                                  <a:cs typeface="Times New Roman" panose="02020603050405020304" pitchFamily="16" charset="0"/>
                                </a:rPr>
                                <m:t>𝑞</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2468">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非（</a:t>
                          </a:r>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not</a:t>
                          </a:r>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𝑝</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命题否定</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(negation),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即“非</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条件</a:t>
                          </a:r>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(conditional)</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𝑞</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命题蕴含</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(implication),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即“如果</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黑体" panose="02010609060101010101" pitchFamily="49" charset="-122"/>
                                  <a:cs typeface="Times New Roman" panose="02020603050405020304" pitchFamily="16" charset="0"/>
                                </a:rPr>
                                <m:t> </m:t>
                              </m:r>
                              <m:r>
                                <a:rPr lang="zh-CN" altLang="en-US" sz="2800" b="0" i="1" smtClean="0">
                                  <a:latin typeface="Cambria Math" panose="02040503050406030204"/>
                                  <a:ea typeface="黑体" panose="02010609060101010101" pitchFamily="49" charset="-122"/>
                                  <a:cs typeface="Times New Roman" panose="02020603050405020304" pitchFamily="16" charset="0"/>
                                </a:rPr>
                                <m:t>则</m:t>
                              </m:r>
                              <m:r>
                                <a:rPr lang="en-US" altLang="zh-CN" sz="2800" b="0" i="1" smtClean="0">
                                  <a:latin typeface="Cambria Math" panose="02040503050406030204"/>
                                  <a:ea typeface="黑体" panose="02010609060101010101" pitchFamily="49" charset="-122"/>
                                  <a:cs typeface="Times New Roman" panose="02020603050405020304" pitchFamily="16" charset="0"/>
                                </a:rPr>
                                <m:t> </m:t>
                              </m:r>
                              <m:r>
                                <a:rPr lang="en-US" altLang="zh-CN" sz="2800" b="0" i="1" smtClean="0">
                                  <a:latin typeface="Cambria Math" panose="02040503050406030204"/>
                                  <a:ea typeface="Cambria Math" panose="02040503050406030204"/>
                                  <a:cs typeface="Times New Roman" panose="02020603050405020304" pitchFamily="16" charset="0"/>
                                </a:rPr>
                                <m:t>𝑞</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55588">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双向条件</a:t>
                          </a:r>
                          <a:endPar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0" algn="ctr" defTabSz="685800" rtl="0" eaLnBrk="1" latinLnBrk="0" hangingPunct="1"/>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(bi-conditional)</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𝑞</m:t>
                                </m:r>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命题双向蕴含</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(bi-implication),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即“</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𝑝</m:t>
                              </m:r>
                              <m:r>
                                <a:rPr lang="en-US" altLang="zh-CN" sz="2800" b="0" i="1" smtClean="0">
                                  <a:latin typeface="Cambria Math" panose="02040503050406030204"/>
                                  <a:ea typeface="黑体" panose="02010609060101010101" pitchFamily="49" charset="-122"/>
                                  <a:cs typeface="Times New Roman" panose="02020603050405020304" pitchFamily="16" charset="0"/>
                                </a:rPr>
                                <m:t> </m:t>
                              </m:r>
                              <m:r>
                                <a:rPr lang="zh-CN" altLang="en-US" sz="2800" b="0" i="1" smtClean="0">
                                  <a:latin typeface="Cambria Math" panose="02040503050406030204"/>
                                  <a:ea typeface="黑体" panose="02010609060101010101" pitchFamily="49" charset="-122"/>
                                  <a:cs typeface="Times New Roman" panose="02020603050405020304" pitchFamily="16" charset="0"/>
                                </a:rPr>
                                <m:t>当且仅当</m:t>
                              </m:r>
                              <m:r>
                                <a:rPr lang="en-US" altLang="zh-CN" sz="2800" b="0" i="1" smtClean="0">
                                  <a:latin typeface="Cambria Math" panose="02040503050406030204"/>
                                  <a:ea typeface="黑体" panose="02010609060101010101" pitchFamily="49" charset="-122"/>
                                  <a:cs typeface="Times New Roman" panose="02020603050405020304" pitchFamily="16" charset="0"/>
                                </a:rPr>
                                <m:t> </m:t>
                              </m:r>
                              <m:r>
                                <a:rPr lang="en-US" altLang="zh-CN" sz="2800" b="0" i="1" smtClean="0">
                                  <a:latin typeface="Cambria Math" panose="02040503050406030204"/>
                                  <a:ea typeface="Cambria Math" panose="02040503050406030204"/>
                                  <a:cs typeface="Times New Roman" panose="02020603050405020304" pitchFamily="16" charset="0"/>
                                </a:rPr>
                                <m:t>𝑞</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394447" y="2505410"/>
              <a:ext cx="11403105" cy="3492087"/>
            </p:xfrm>
            <a:graphic>
              <a:graphicData uri="http://schemas.openxmlformats.org/drawingml/2006/table">
                <a:tbl>
                  <a:tblPr firstRow="1" bandRow="1">
                    <a:tableStyleId>{5C22544A-7EE6-4342-B048-85BDC9FD1C3A}</a:tableStyleId>
                  </a:tblPr>
                  <a:tblGrid>
                    <a:gridCol w="2938688"/>
                    <a:gridCol w="1858297"/>
                    <a:gridCol w="6606120"/>
                  </a:tblGrid>
                  <a:tr h="421970">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命题连接符号</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表示形式</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意义</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5300">
                    <a:tc>
                      <a:txBody>
                        <a:bodyPr/>
                        <a:lstStyle/>
                        <a:p>
                          <a:pPr algn="ct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与</a:t>
                          </a: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(and)</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27685">
                    <a:tc>
                      <a:txBody>
                        <a:bodyPr/>
                        <a:lstStyle/>
                        <a:p>
                          <a:pPr algn="ct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或</a:t>
                          </a: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(or)</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95300">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非（</a:t>
                          </a:r>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not</a:t>
                          </a:r>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05460">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条件</a:t>
                          </a:r>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(conditional)</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934085">
                    <a:tc>
                      <a:txBody>
                        <a:bodyPr/>
                        <a:lstStyle/>
                        <a:p>
                          <a:pPr marL="0" algn="ctr" defTabSz="685800" rtl="0" eaLnBrk="1" latinLnBrk="0" hangingPunct="1"/>
                          <a:r>
                            <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双向条件</a:t>
                          </a:r>
                          <a:endPar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0" algn="ctr" defTabSz="685800" rtl="0" eaLnBrk="1" latinLnBrk="0" hangingPunct="1"/>
                          <a:r>
                            <a:rPr lang="en-US" altLang="zh-CN"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(bi-conditional)</a:t>
                          </a:r>
                          <a:endParaRPr lang="zh-CN" altLang="en-US" sz="28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命题逻辑</a:t>
            </a:r>
            <a:endParaRPr lang="zh-CN" altLang="en-US" dirty="0"/>
          </a:p>
        </p:txBody>
      </p:sp>
      <p:sp>
        <p:nvSpPr>
          <p:cNvPr id="3" name="内容占位符 2"/>
          <p:cNvSpPr>
            <a:spLocks noGrp="1"/>
          </p:cNvSpPr>
          <p:nvPr>
            <p:ph idx="1"/>
          </p:nvPr>
        </p:nvSpPr>
        <p:spPr/>
        <p:txBody>
          <a:bodyPr/>
          <a:lstStyle/>
          <a:p>
            <a:pPr>
              <a:spcAft>
                <a:spcPts val="0"/>
              </a:spcAft>
            </a:pPr>
            <a:r>
              <a:rPr lang="zh-CN" altLang="en-US" b="0" dirty="0">
                <a:latin typeface="Times New Roman" panose="02020603050405020304" pitchFamily="16" charset="0"/>
                <a:cs typeface="Times New Roman" panose="02020603050405020304" pitchFamily="16" charset="0"/>
              </a:rPr>
              <a:t>通过真值表来计算复合命题的真假。</a:t>
            </a:r>
            <a:endParaRPr lang="zh-CN" altLang="en-US" b="0" dirty="0">
              <a:latin typeface="Times New Roman" panose="02020603050405020304" pitchFamily="16" charset="0"/>
              <a:cs typeface="Times New Roman" panose="02020603050405020304" pitchFamily="16" charset="0"/>
            </a:endParaRPr>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90068" y="1948601"/>
              <a:ext cx="11307485" cy="2860939"/>
            </p:xfrm>
            <a:graphic>
              <a:graphicData uri="http://schemas.openxmlformats.org/drawingml/2006/table">
                <a:tbl>
                  <a:tblPr firstRow="1" bandRow="1">
                    <a:tableStyleId>{5C22544A-7EE6-4342-B048-85BDC9FD1C3A}</a:tableStyleId>
                  </a:tblPr>
                  <a:tblGrid>
                    <a:gridCol w="1615355"/>
                    <a:gridCol w="1615355"/>
                    <a:gridCol w="1615355"/>
                    <a:gridCol w="1615355"/>
                    <a:gridCol w="1615355"/>
                    <a:gridCol w="1615355"/>
                    <a:gridCol w="1615355"/>
                  </a:tblGrid>
                  <a:tr h="421970">
                    <a:tc>
                      <a:txBody>
                        <a:bodyPr/>
                        <a:lstStyle/>
                        <a:p>
                          <a:pPr algn="ct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𝑝</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n-US" altLang="zh-CN" sz="3200" smtClean="0">
                                    <a:latin typeface="Cambria Math" panose="02040503050406030204" pitchFamily="18" charset="0"/>
                                  </a:rPr>
                                  <m:t>q</m:t>
                                </m:r>
                              </m:oMath>
                            </m:oMathPara>
                          </a14:m>
                          <a:endParaRPr lang="zh-CN" altLang="en-US" sz="3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m:t>
                                </m:r>
                                <m:r>
                                  <a:rPr lang="en-US" altLang="zh-CN" sz="3200" smtClean="0">
                                    <a:latin typeface="Cambria Math" panose="02040503050406030204" pitchFamily="18" charset="0"/>
                                  </a:rPr>
                                  <m:t>𝑝</m:t>
                                </m:r>
                              </m:oMath>
                            </m:oMathPara>
                          </a14:m>
                          <a:endParaRPr lang="zh-CN" altLang="en-US" sz="3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𝑝</m:t>
                                </m:r>
                                <m:r>
                                  <a:rPr lang="en-US" altLang="zh-CN" sz="3200" smtClean="0">
                                    <a:latin typeface="Cambria Math" panose="02040503050406030204" pitchFamily="18" charset="0"/>
                                  </a:rPr>
                                  <m:t>⋀</m:t>
                                </m:r>
                                <m:r>
                                  <a:rPr lang="en-US" altLang="zh-CN" sz="3200" smtClean="0">
                                    <a:latin typeface="Cambria Math" panose="02040503050406030204" pitchFamily="18" charset="0"/>
                                  </a:rPr>
                                  <m:t>𝑞</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𝑝</m:t>
                                </m:r>
                                <m:r>
                                  <a:rPr lang="en-US" altLang="zh-CN" sz="3200" smtClean="0">
                                    <a:latin typeface="Cambria Math" panose="02040503050406030204" pitchFamily="18" charset="0"/>
                                  </a:rPr>
                                  <m:t>∨</m:t>
                                </m:r>
                                <m:r>
                                  <a:rPr lang="en-US" altLang="zh-CN" sz="3200" smtClean="0">
                                    <a:latin typeface="Cambria Math" panose="02040503050406030204" pitchFamily="18" charset="0"/>
                                  </a:rPr>
                                  <m:t>𝑞</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𝑝</m:t>
                                </m:r>
                                <m:r>
                                  <a:rPr lang="en-US" altLang="zh-CN" sz="3200" b="1" i="1" smtClean="0">
                                    <a:latin typeface="Cambria Math" panose="02040503050406030204" pitchFamily="18" charset="0"/>
                                  </a:rPr>
                                  <m:t>→</m:t>
                                </m:r>
                                <m:r>
                                  <a:rPr lang="en-US" altLang="zh-CN" sz="3200" smtClean="0">
                                    <a:latin typeface="Cambria Math" panose="02040503050406030204" pitchFamily="18" charset="0"/>
                                  </a:rPr>
                                  <m:t>𝑞</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𝑝</m:t>
                                </m:r>
                                <m:r>
                                  <a:rPr lang="en-US" altLang="zh-CN" sz="3200" b="1" i="1" smtClean="0">
                                    <a:latin typeface="Cambria Math" panose="02040503050406030204" pitchFamily="18" charset="0"/>
                                  </a:rPr>
                                  <m:t>↔</m:t>
                                </m:r>
                                <m:r>
                                  <a:rPr lang="en-US" altLang="zh-CN" sz="3200" smtClean="0">
                                    <a:latin typeface="Cambria Math" panose="02040503050406030204" pitchFamily="18" charset="0"/>
                                  </a:rPr>
                                  <m:t>𝑞</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421970">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527907">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602815">
                    <a:tc>
                      <a:txBody>
                        <a:bodyPr/>
                        <a:lstStyle/>
                        <a:p>
                          <a:pPr marL="0" algn="ctr" defTabSz="685800" rtl="0" eaLnBrk="1" latinLnBrk="0" hangingPunct="1"/>
                          <a:r>
                            <a:rPr lang="en-US" altLang="zh-CN" sz="3200" kern="1200" dirty="0"/>
                            <a:t>True</a:t>
                          </a:r>
                          <a:endParaRPr lang="zh-CN" altLang="en-US" sz="32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458207">
                    <a:tc>
                      <a:txBody>
                        <a:bodyPr/>
                        <a:lstStyle/>
                        <a:p>
                          <a:pPr marL="0" algn="ctr" defTabSz="685800" rtl="0" eaLnBrk="1" latinLnBrk="0" hangingPunct="1"/>
                          <a:r>
                            <a:rPr lang="en-US" altLang="zh-CN" sz="3200" kern="1200" dirty="0"/>
                            <a:t>True</a:t>
                          </a:r>
                          <a:endParaRPr lang="zh-CN" altLang="en-US" sz="32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bl>
              </a:graphicData>
            </a:graphic>
          </p:graphicFrame>
        </mc:Choice>
        <mc:Fallback xmlns="">
          <p:graphicFrame>
            <p:nvGraphicFramePr>
              <p:cNvPr id="4" name="表格 3"/>
              <p:cNvGraphicFramePr>
                <a:graphicFrameLocks noGrp="1"/>
              </p:cNvGraphicFramePr>
              <p:nvPr/>
            </p:nvGraphicFramePr>
            <p:xfrm>
              <a:off x="490068" y="1948601"/>
              <a:ext cx="11307485" cy="2860939"/>
            </p:xfrm>
            <a:graphic>
              <a:graphicData uri="http://schemas.openxmlformats.org/drawingml/2006/table">
                <a:tbl>
                  <a:tblPr firstRow="1" bandRow="1">
                    <a:tableStyleId>{5C22544A-7EE6-4342-B048-85BDC9FD1C3A}</a:tableStyleId>
                  </a:tblPr>
                  <a:tblGrid>
                    <a:gridCol w="1615355"/>
                    <a:gridCol w="1615355"/>
                    <a:gridCol w="1615355"/>
                    <a:gridCol w="1615355"/>
                    <a:gridCol w="1615355"/>
                    <a:gridCol w="1615355"/>
                    <a:gridCol w="1615355"/>
                  </a:tblGrid>
                  <a:tr h="556260">
                    <a:tc>
                      <a:txBody>
                        <a:bodyPr/>
                        <a:lstStyle/>
                        <a:p>
                          <a:endParaRPr lang="zh-CN"/>
                        </a:p>
                      </a:txBody>
                      <a:tcPr marT="34290" marB="34290">
                        <a:blipFill>
                          <a:blip r:embed="rId1"/>
                        </a:blipFill>
                      </a:tcPr>
                    </a:tc>
                    <a:tc>
                      <a:txBody>
                        <a:bodyPr/>
                        <a:lstStyle/>
                        <a:p>
                          <a:endParaRPr lang="zh-CN"/>
                        </a:p>
                      </a:txBody>
                      <a:tcPr marT="34290" marB="34290">
                        <a:blipFill>
                          <a:blip r:embed="rId1"/>
                        </a:blipFill>
                      </a:tcPr>
                    </a:tc>
                    <a:tc>
                      <a:txBody>
                        <a:bodyPr/>
                        <a:lstStyle/>
                        <a:p>
                          <a:endParaRPr lang="zh-CN"/>
                        </a:p>
                      </a:txBody>
                      <a:tcPr marT="34290" marB="34290">
                        <a:blipFill>
                          <a:blip r:embed="rId1"/>
                        </a:blipFill>
                      </a:tcPr>
                    </a:tc>
                    <a:tc>
                      <a:txBody>
                        <a:bodyPr/>
                        <a:lstStyle/>
                        <a:p>
                          <a:endParaRPr lang="zh-CN"/>
                        </a:p>
                      </a:txBody>
                      <a:tcPr marT="34290" marB="34290">
                        <a:blipFill>
                          <a:blip r:embed="rId1"/>
                        </a:blipFill>
                      </a:tcPr>
                    </a:tc>
                    <a:tc>
                      <a:txBody>
                        <a:bodyPr/>
                        <a:lstStyle/>
                        <a:p>
                          <a:endParaRPr lang="zh-CN"/>
                        </a:p>
                      </a:txBody>
                      <a:tcPr marT="34290" marB="34290">
                        <a:blipFill>
                          <a:blip r:embed="rId1"/>
                        </a:blipFill>
                      </a:tcPr>
                    </a:tc>
                    <a:tc>
                      <a:txBody>
                        <a:bodyPr/>
                        <a:lstStyle/>
                        <a:p>
                          <a:endParaRPr lang="zh-CN"/>
                        </a:p>
                      </a:txBody>
                      <a:tcPr marT="34290" marB="34290">
                        <a:blipFill>
                          <a:blip r:embed="rId1"/>
                        </a:blipFill>
                      </a:tcPr>
                    </a:tc>
                    <a:tc>
                      <a:txBody>
                        <a:bodyPr/>
                        <a:lstStyle/>
                        <a:p>
                          <a:endParaRPr lang="zh-CN"/>
                        </a:p>
                      </a:txBody>
                      <a:tcPr marT="34290" marB="34290">
                        <a:blipFill>
                          <a:blip r:embed="rId1"/>
                        </a:blipFill>
                      </a:tcPr>
                    </a:tc>
                  </a:tr>
                  <a:tr h="421970">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527907">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602815">
                    <a:tc>
                      <a:txBody>
                        <a:bodyPr/>
                        <a:lstStyle/>
                        <a:p>
                          <a:pPr marL="0" algn="ctr" defTabSz="685800" rtl="0" eaLnBrk="1" latinLnBrk="0" hangingPunct="1"/>
                          <a:r>
                            <a:rPr lang="en-US" altLang="zh-CN" sz="3200" kern="1200" dirty="0"/>
                            <a:t>True</a:t>
                          </a:r>
                          <a:endParaRPr lang="zh-CN" altLang="en-US" sz="32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r h="458207">
                    <a:tc>
                      <a:txBody>
                        <a:bodyPr/>
                        <a:lstStyle/>
                        <a:p>
                          <a:pPr marL="0" algn="ctr" defTabSz="685800" rtl="0" eaLnBrk="1" latinLnBrk="0" hangingPunct="1"/>
                          <a:r>
                            <a:rPr lang="en-US" altLang="zh-CN" sz="3200" kern="1200" dirty="0"/>
                            <a:t>True</a:t>
                          </a:r>
                          <a:endParaRPr lang="zh-CN" altLang="en-US" sz="3200" b="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False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c>
                      <a:txBody>
                        <a:bodyPr/>
                        <a:lstStyle/>
                        <a:p>
                          <a:pPr algn="ctr"/>
                          <a:r>
                            <a:rPr lang="en-US" altLang="zh-CN" sz="3200" dirty="0"/>
                            <a:t>True</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tc>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命题逻辑</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“条件”命题联结词中前提为假时命题真假取值</a:t>
            </a:r>
            <a:endParaRPr lang="zh-CN" altLang="en-US" dirty="0"/>
          </a:p>
          <a:p>
            <a:pPr lvl="1"/>
            <a:r>
              <a:rPr lang="zh-CN" altLang="en-US" dirty="0"/>
              <a:t>“如果𝑝那么𝑞，</a:t>
            </a:r>
            <a:r>
              <a:rPr lang="en-US" altLang="zh-CN" dirty="0"/>
              <a:t>(</a:t>
            </a:r>
            <a:r>
              <a:rPr lang="zh-CN" altLang="en-US" dirty="0"/>
              <a:t>𝑝⟶𝑞</a:t>
            </a:r>
            <a:r>
              <a:rPr lang="en-US" altLang="zh-CN" dirty="0"/>
              <a:t>)”</a:t>
            </a:r>
            <a:r>
              <a:rPr lang="zh-CN" altLang="en-US" dirty="0"/>
              <a:t>定义的是一种蕴涵关系</a:t>
            </a:r>
            <a:r>
              <a:rPr lang="en-US" altLang="zh-CN" dirty="0"/>
              <a:t>(</a:t>
            </a:r>
            <a:r>
              <a:rPr lang="zh-CN" altLang="en-US" dirty="0"/>
              <a:t>即充分条件</a:t>
            </a:r>
            <a:r>
              <a:rPr lang="en-US" altLang="zh-CN" dirty="0"/>
              <a:t>)</a:t>
            </a:r>
            <a:r>
              <a:rPr lang="zh-CN" altLang="en-US" dirty="0"/>
              <a:t>，也就是命题𝑞 包含着命题𝑝 （𝑝是𝑞的子集）</a:t>
            </a:r>
            <a:endParaRPr lang="zh-CN" altLang="en-US" dirty="0"/>
          </a:p>
          <a:p>
            <a:pPr lvl="1"/>
            <a:r>
              <a:rPr lang="zh-CN" altLang="en-US" dirty="0"/>
              <a:t>𝑝不成立相当于𝑝是一个空集，空集可被其他所有集合所包含，因此当𝑝不成立时，“如果𝑝那么𝑞”永远为真。</a:t>
            </a:r>
            <a:endParaRPr lang="zh-CN" altLang="en-US" dirty="0"/>
          </a:p>
          <a:p>
            <a:endParaRPr lang="zh-CN" altLang="en-US" dirty="0"/>
          </a:p>
        </p:txBody>
      </p:sp>
      <p:grpSp>
        <p:nvGrpSpPr>
          <p:cNvPr id="4" name="组合 3"/>
          <p:cNvGrpSpPr/>
          <p:nvPr/>
        </p:nvGrpSpPr>
        <p:grpSpPr>
          <a:xfrm>
            <a:off x="7611534" y="4043245"/>
            <a:ext cx="3217332" cy="2309744"/>
            <a:chOff x="5023262" y="3232783"/>
            <a:chExt cx="1828800" cy="1213978"/>
          </a:xfrm>
        </p:grpSpPr>
        <p:sp>
          <p:nvSpPr>
            <p:cNvPr id="5" name="圆角矩形 2"/>
            <p:cNvSpPr/>
            <p:nvPr/>
          </p:nvSpPr>
          <p:spPr>
            <a:xfrm>
              <a:off x="5023262" y="3232783"/>
              <a:ext cx="1828800" cy="12139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6" name="椭圆 5"/>
            <p:cNvSpPr/>
            <p:nvPr/>
          </p:nvSpPr>
          <p:spPr>
            <a:xfrm>
              <a:off x="5189516" y="3483512"/>
              <a:ext cx="1021278" cy="712520"/>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7" name="矩形 6"/>
                <p:cNvSpPr/>
                <p:nvPr/>
              </p:nvSpPr>
              <p:spPr>
                <a:xfrm>
                  <a:off x="5515841" y="3655106"/>
                  <a:ext cx="290958" cy="30735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dirty="0">
                            <a:latin typeface="Cambria Math" panose="02040503050406030204"/>
                            <a:ea typeface="黑体" panose="02010609060101010101" pitchFamily="49" charset="-122"/>
                            <a:cs typeface="Times New Roman" panose="02020603050405020304" pitchFamily="16" charset="0"/>
                          </a:rPr>
                          <m:t>𝑝</m:t>
                        </m:r>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5515841" y="3655106"/>
                  <a:ext cx="290958" cy="30735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322884" y="3446833"/>
                  <a:ext cx="290630" cy="30735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dirty="0">
                            <a:latin typeface="Cambria Math" panose="02040503050406030204"/>
                            <a:ea typeface="黑体" panose="02010609060101010101" pitchFamily="49" charset="-122"/>
                            <a:cs typeface="Times New Roman" panose="02020603050405020304" pitchFamily="16" charset="0"/>
                          </a:rPr>
                          <m:t>𝑞</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6322884" y="3446833"/>
                  <a:ext cx="290630" cy="307352"/>
                </a:xfrm>
                <a:prstGeom prst="rect">
                  <a:avLst/>
                </a:prstGeom>
                <a:blipFill rotWithShape="1">
                  <a:blip r:embed="rId2"/>
                </a:blipFill>
              </p:spPr>
              <p:txBody>
                <a:bodyPr/>
                <a:lstStyle/>
                <a:p>
                  <a:r>
                    <a:rPr lang="zh-CN" altLang="en-US">
                      <a:noFill/>
                    </a:rPr>
                    <a:t> </a:t>
                  </a:r>
                </a:p>
              </p:txBody>
            </p:sp>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命题逻辑</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逻辑等价的例子</a:t>
            </a:r>
            <a:endParaRPr lang="zh-CN" altLang="en-US"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custDataLst>
                  <p:tags r:id="rId1"/>
                </p:custDataLst>
              </p:nvPr>
            </p:nvGraphicFramePr>
            <p:xfrm>
              <a:off x="418352" y="1586257"/>
              <a:ext cx="11355295" cy="4711287"/>
            </p:xfrm>
            <a:graphic>
              <a:graphicData uri="http://schemas.openxmlformats.org/drawingml/2006/table">
                <a:tbl>
                  <a:tblPr firstRow="1" bandRow="1">
                    <a:tableStyleId>{5C22544A-7EE6-4342-B048-85BDC9FD1C3A}</a:tableStyleId>
                  </a:tblPr>
                  <a:tblGrid>
                    <a:gridCol w="4821684"/>
                    <a:gridCol w="6533611"/>
                  </a:tblGrid>
                  <a:tr h="220658">
                    <a:tc>
                      <a:txBody>
                        <a:bodyPr/>
                        <a:lstStyle/>
                        <a:p>
                          <a:pPr algn="ctr"/>
                          <a14:m>
                            <m:oMath xmlns:m="http://schemas.openxmlformats.org/officeDocument/2006/math">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的交互律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m:rPr>
                                  <m:sty m:val="p"/>
                                </m:rP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α</m:t>
                              </m:r>
                              <m: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m:t>
                              </m:r>
                              <m:r>
                                <m:rPr>
                                  <m:sty m:val="p"/>
                                </m:rP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β</m:t>
                              </m:r>
                              <m: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 </m:t>
                              </m:r>
                            </m:oMath>
                          </a14:m>
                          <a:r>
                            <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蕴涵消除</a:t>
                          </a:r>
                          <a:r>
                            <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7907">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的交互律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𝛼</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𝛽</m:t>
                              </m:r>
                              <m:r>
                                <a:rPr lang="en-US" altLang="zh-CN" sz="2800" b="0" i="1" smtClean="0">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𝛽</m:t>
                              </m:r>
                              <m:r>
                                <a:rPr lang="en-US" altLang="zh-CN" sz="2800" b="0" i="1" smtClean="0">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𝛽</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𝛼</m:t>
                              </m:r>
                              <m:r>
                                <a:rPr lang="en-US" altLang="zh-CN" sz="2800" b="0" i="1" smtClean="0">
                                  <a:latin typeface="Cambria Math" panose="02040503050406030204"/>
                                  <a:ea typeface="黑体" panose="02010609060101010101" pitchFamily="49" charset="-122"/>
                                  <a:cs typeface="Times New Roman" panose="02020603050405020304" pitchFamily="16" charset="0"/>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双向消除</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2815">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的结合律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e>
                              </m:d>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r>
                                <a:rPr lang="en-US" altLang="zh-CN" sz="2800" b="0" i="1" smtClean="0">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(De Morgan)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的结合律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e>
                              </m:d>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r>
                                <a:rPr lang="en-US" altLang="zh-CN" sz="2800" b="0" i="1" smtClean="0">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(De Morgan)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55588">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e>
                              </m:d>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双重否定</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d>
                                <m:dPr>
                                  <m:ctrlP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dPr>
                                <m:e>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e>
                              </m:d>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𝛼</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对</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 ∨</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的分配律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55588">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𝛼</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𝛽</m:t>
                                </m:r>
                                <m:r>
                                  <a:rPr lang="en-US" altLang="zh-CN" sz="2800" b="0" i="1" smtClean="0">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𝛽</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m:t>
                                </m:r>
                                <m:r>
                                  <a:rPr lang="zh-CN" altLang="en-US" sz="2800" i="1" smtClean="0">
                                    <a:latin typeface="Cambria Math" panose="02040503050406030204"/>
                                    <a:ea typeface="黑体" panose="02010609060101010101" pitchFamily="49" charset="-122"/>
                                    <a:cs typeface="Times New Roman" panose="02020603050405020304" pitchFamily="16" charset="0"/>
                                  </a:rPr>
                                  <m:t>𝛼</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逆否命题</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d>
                                <m:dPr>
                                  <m:ctrlP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dPr>
                                <m:e>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e>
                              </m:d>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𝛼</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𝛾</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Cambria Math" panose="02040503050406030204"/>
                                  <a:cs typeface="Times New Roman" panose="02020603050405020304" pitchFamily="16" charset="0"/>
                                </a:rPr>
                                <m:t>对</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的分配律</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custDataLst>
                  <p:tags r:id="rId2"/>
                </p:custDataLst>
              </p:nvPr>
            </p:nvGraphicFramePr>
            <p:xfrm>
              <a:off x="418352" y="1586257"/>
              <a:ext cx="11355295" cy="4711287"/>
            </p:xfrm>
            <a:graphic>
              <a:graphicData uri="http://schemas.openxmlformats.org/drawingml/2006/table">
                <a:tbl>
                  <a:tblPr firstRow="1" bandRow="1">
                    <a:tableStyleId>{5C22544A-7EE6-4342-B048-85BDC9FD1C3A}</a:tableStyleId>
                  </a:tblPr>
                  <a:tblGrid>
                    <a:gridCol w="4821684"/>
                    <a:gridCol w="6533611"/>
                  </a:tblGrid>
                  <a:tr h="49530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52832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92202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92202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93091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93091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052195"/>
            <a:ext cx="3423761"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2. Deepmind研制的AlphaGo算法没有使用哪个人工智能方法(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6177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强化学习</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1902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深度学习</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76274"/>
            <a:ext cx="18707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蒙特卡洛树搜索</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3352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逻辑推理</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0"/>
            </p:custDataLst>
          </p:nvPr>
        </p:nvGrpSpPr>
        <p:grpSpPr>
          <a:xfrm>
            <a:off x="3952875" y="0"/>
            <a:ext cx="4286250" cy="476250"/>
            <a:chOff x="0" y="0"/>
            <a:chExt cx="9000" cy="1000"/>
          </a:xfrm>
        </p:grpSpPr>
        <p:sp>
          <p:nvSpPr>
            <p:cNvPr id="3"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命题逻辑：若干逻辑等价命题的解释 </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68133" y="866041"/>
              <a:ext cx="11155000" cy="5036820"/>
            </p:xfrm>
            <a:graphic>
              <a:graphicData uri="http://schemas.openxmlformats.org/drawingml/2006/table">
                <a:tbl>
                  <a:tblPr firstRow="1" bandRow="1"/>
                  <a:tblGrid>
                    <a:gridCol w="4056383"/>
                    <a:gridCol w="7098617"/>
                  </a:tblGrid>
                  <a:tr h="247650">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m:oMathPara>
                          </a14:m>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逆否命题</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秋天天气变凉</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大雁南飞越冬</a:t>
                          </a:r>
                          <a14:m>
                            <m:oMath xmlns:m="http://schemas.openxmlformats.org/officeDocument/2006/math">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大雁没有南飞越冬</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秋天天气没有变凉</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247650">
                    <a:tc vMerge="1">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𝑥</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0</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sSup>
                                <m:sSupPr>
                                  <m:ctrlPr>
                                    <a:rPr lang="en-US" altLang="zh-CN" sz="2800" b="0" i="1" smtClean="0">
                                      <a:solidFill>
                                        <a:schemeClr val="tx1"/>
                                      </a:solidFill>
                                      <a:latin typeface="Cambria Math" panose="02040503050406030204" pitchFamily="18" charset="0"/>
                                      <a:ea typeface="Cambria Math" panose="02040503050406030204"/>
                                      <a:cs typeface="Times New Roman" panose="02020603050405020304" pitchFamily="16" charset="0"/>
                                    </a:rPr>
                                  </m:ctrlPr>
                                </m:sSupPr>
                                <m:e>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𝑥</m:t>
                                  </m:r>
                                </m:e>
                                <m:sup>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2</m:t>
                                  </m:r>
                                </m:sup>
                              </m:sSup>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0</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oMath>
                          </a14:m>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sSup>
                                <m:sSupPr>
                                  <m:ctrlPr>
                                    <a:rPr lang="en-US" altLang="zh-CN" sz="2800" b="0" i="1" smtClean="0">
                                      <a:solidFill>
                                        <a:schemeClr val="tx1"/>
                                      </a:solidFill>
                                      <a:latin typeface="Cambria Math" panose="02040503050406030204" pitchFamily="18" charset="0"/>
                                      <a:ea typeface="Cambria Math" panose="02040503050406030204"/>
                                      <a:cs typeface="Times New Roman" panose="02020603050405020304" pitchFamily="16" charset="0"/>
                                    </a:rPr>
                                  </m:ctrlPr>
                                </m:sSupPr>
                                <m:e>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𝑥</m:t>
                                  </m:r>
                                </m:e>
                                <m:sup>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2</m:t>
                                  </m:r>
                                </m:sup>
                              </m:sSup>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&lt;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0</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𝑥</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&lt;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0</m:t>
                              </m:r>
                            </m:oMath>
                          </a14:m>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52790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Cambria Math" panose="02040503050406030204"/>
                                    <a:cs typeface="Times New Roman" panose="02020603050405020304" pitchFamily="16" charset="0"/>
                                  </a:rPr>
                                  <m:t>¬</m:t>
                                </m:r>
                                <m:r>
                                  <m:rPr>
                                    <m:sty m:val="p"/>
                                  </m:rP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α</m:t>
                                </m:r>
                                <m: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m:t>
                                </m:r>
                                <m:r>
                                  <m:rPr>
                                    <m:sty m:val="p"/>
                                  </m:rP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β</m:t>
                                </m:r>
                                <m: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 </m:t>
                                </m:r>
                              </m:oMath>
                            </m:oMathPara>
                          </a14:m>
                          <a:endPar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蕴涵消除</a:t>
                          </a:r>
                          <a:r>
                            <a:rPr lang="en-US" altLang="zh-CN" sz="28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为假、则命题恒为真；</a:t>
                          </a:r>
                          <a14:m>
                            <m:oMath xmlns:m="http://schemas.openxmlformats.org/officeDocument/2006/math">
                              <m:r>
                                <a:rPr lang="zh-CN" altLang="en-US" sz="280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为真、则</a:t>
                          </a:r>
                          <a14:m>
                            <m:oMath xmlns:m="http://schemas.openxmlformats.org/officeDocument/2006/math">
                              <m:r>
                                <m:rPr>
                                  <m:sty m:val="p"/>
                                </m:rPr>
                                <a:rPr lang="zh-CN" altLang="en-US" sz="2800" b="0" i="0" smtClean="0">
                                  <a:solidFill>
                                    <a:schemeClr val="tx1"/>
                                  </a:solidFill>
                                  <a:latin typeface="Cambria Math" panose="02040503050406030204"/>
                                  <a:ea typeface="黑体" panose="02010609060101010101" pitchFamily="49" charset="-122"/>
                                  <a:cs typeface="Times New Roman" panose="02020603050405020304" pitchFamily="16" charset="0"/>
                                </a:rPr>
                                <m:t>β</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须为真</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e>
                                </m:d>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r>
                                  <a:rPr lang="en-US" altLang="zh-CN" sz="2800" b="0" i="1" smtClean="0">
                                    <a:latin typeface="Cambria Math" panose="02040503050406030204"/>
                                    <a:ea typeface="Cambria Math" panose="02040503050406030204"/>
                                    <a:cs typeface="Times New Roman" panose="02020603050405020304" pitchFamily="16" charset="0"/>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(De Morgan)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ltLang="zh-CN" sz="2800" dirty="0"/>
                        </a:p>
                        <a:p>
                          <a:endParaRPr lang="en-US" altLang="zh-CN" sz="2800" dirty="0"/>
                        </a:p>
                        <a:p>
                          <a:endParaRPr lang="en-US" altLang="zh-CN" sz="2800" dirty="0"/>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45820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e>
                              </m:d>
                              <m:r>
                                <a:rPr lang="zh-CN" altLang="en-US"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𝛼</m:t>
                              </m:r>
                              <m:r>
                                <a:rPr lang="zh-CN" altLang="en-US" sz="2800" b="0" i="1" smtClean="0">
                                  <a:latin typeface="Cambria Math" panose="02040503050406030204"/>
                                  <a:ea typeface="Cambria Math" panose="02040503050406030204"/>
                                  <a:cs typeface="Times New Roman" panose="02020603050405020304" pitchFamily="16" charset="0"/>
                                </a:rPr>
                                <m:t>∧¬</m:t>
                              </m:r>
                              <m:r>
                                <a:rPr lang="zh-CN" altLang="en-US" sz="2800" b="0" i="1" smtClean="0">
                                  <a:latin typeface="Cambria Math" panose="02040503050406030204"/>
                                  <a:ea typeface="Cambria Math" panose="02040503050406030204"/>
                                  <a:cs typeface="Times New Roman" panose="02020603050405020304" pitchFamily="16" charset="0"/>
                                </a:rPr>
                                <m:t>𝛽</m:t>
                              </m:r>
                              <m:r>
                                <a:rPr lang="en-US" altLang="zh-CN" sz="2800" b="0" i="1" smtClean="0">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(De Morgan)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ltLang="zh-CN" sz="2800" dirty="0"/>
                        </a:p>
                        <a:p>
                          <a:endParaRPr lang="en-US" altLang="zh-CN" sz="2800" dirty="0"/>
                        </a:p>
                        <a:p>
                          <a:endParaRPr lang="zh-CN" altLang="en-US" sz="2800" dirty="0"/>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4" name="表格 3"/>
              <p:cNvGraphicFramePr>
                <a:graphicFrameLocks noGrp="1"/>
              </p:cNvGraphicFramePr>
              <p:nvPr/>
            </p:nvGraphicFramePr>
            <p:xfrm>
              <a:off x="368133" y="866041"/>
              <a:ext cx="11155000" cy="5036820"/>
            </p:xfrm>
            <a:graphic>
              <a:graphicData uri="http://schemas.openxmlformats.org/drawingml/2006/table">
                <a:tbl>
                  <a:tblPr firstRow="1" bandRow="1"/>
                  <a:tblGrid>
                    <a:gridCol w="4056383"/>
                    <a:gridCol w="7098617"/>
                  </a:tblGrid>
                  <a:tr h="922020">
                    <a:tc rowSpan="2">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r>
                  <a:tr h="510540">
                    <a:tc vMerge="1">
                      <a:tcPr/>
                    </a:tc>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r>
                  <a:tr h="922020">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r>
                  <a:tr h="1348740">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ltLang="zh-CN" sz="2800" dirty="0"/>
                        </a:p>
                        <a:p>
                          <a:endParaRPr lang="en-US" altLang="zh-CN" sz="2800" dirty="0"/>
                        </a:p>
                        <a:p>
                          <a:endParaRPr lang="en-US" altLang="zh-CN" sz="2800" dirty="0"/>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1348740">
                    <a:tc>
                      <a:txBody>
                        <a:bodyPr/>
                        <a:lstStyle/>
                        <a:p>
                          <a:endParaRPr lang="zh-CN"/>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ltLang="zh-CN" sz="2800" dirty="0"/>
                        </a:p>
                        <a:p>
                          <a:endParaRPr lang="en-US" altLang="zh-CN" sz="2800" dirty="0"/>
                        </a:p>
                        <a:p>
                          <a:endParaRPr lang="zh-CN" altLang="en-US" sz="2800" dirty="0"/>
                        </a:p>
                      </a:txBody>
                      <a:tcPr marT="34290" marB="3429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grpSp>
        <p:nvGrpSpPr>
          <p:cNvPr id="51" name="组合 50"/>
          <p:cNvGrpSpPr/>
          <p:nvPr/>
        </p:nvGrpSpPr>
        <p:grpSpPr>
          <a:xfrm>
            <a:off x="6882906" y="3300895"/>
            <a:ext cx="1905000" cy="1171575"/>
            <a:chOff x="7743882" y="3461965"/>
            <a:chExt cx="1905000" cy="1171575"/>
          </a:xfrm>
        </p:grpSpPr>
        <p:pic>
          <p:nvPicPr>
            <p:cNvPr id="48" name="图片 47"/>
            <p:cNvPicPr>
              <a:picLocks noChangeAspect="1"/>
            </p:cNvPicPr>
            <p:nvPr/>
          </p:nvPicPr>
          <p:blipFill>
            <a:blip r:embed="rId2"/>
            <a:stretch>
              <a:fillRect/>
            </a:stretch>
          </p:blipFill>
          <p:spPr>
            <a:xfrm>
              <a:off x="7743882" y="3461965"/>
              <a:ext cx="1905000" cy="1171575"/>
            </a:xfrm>
            <a:prstGeom prst="rect">
              <a:avLst/>
            </a:prstGeom>
          </p:spPr>
        </p:pic>
        <mc:AlternateContent xmlns:mc="http://schemas.openxmlformats.org/markup-compatibility/2006">
          <mc:Choice xmlns:a14="http://schemas.microsoft.com/office/drawing/2010/main" Requires="a14">
            <p:sp>
              <p:nvSpPr>
                <p:cNvPr id="49" name="TextBox 45"/>
                <p:cNvSpPr txBox="1"/>
                <p:nvPr/>
              </p:nvSpPr>
              <p:spPr>
                <a:xfrm>
                  <a:off x="7988422" y="3747452"/>
                  <a:ext cx="29789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800" b="0" i="1" u="none" strike="noStrike" kern="0" cap="none" spc="0" normalizeH="0" baseline="0" noProof="0" smtClean="0">
                            <a:ln>
                              <a:noFill/>
                            </a:ln>
                            <a:solidFill>
                              <a:prstClr val="black"/>
                            </a:solidFill>
                            <a:effectLst/>
                            <a:uLnTx/>
                            <a:uFillTx/>
                            <a:latin typeface="Cambria Math" panose="02040503050406030204"/>
                          </a:rPr>
                          <m:t>𝛼</m:t>
                        </m:r>
                      </m:oMath>
                    </m:oMathPara>
                  </a14:m>
                  <a:endParaRPr kumimoji="0" lang="zh-CN" altLang="en-US" sz="2800" b="0" i="0" u="none" strike="noStrike" kern="0" cap="none" spc="0" normalizeH="0" baseline="0" noProof="0" dirty="0">
                    <a:ln>
                      <a:noFill/>
                    </a:ln>
                    <a:solidFill>
                      <a:prstClr val="black"/>
                    </a:solidFill>
                    <a:effectLst/>
                    <a:uLnTx/>
                    <a:uFillTx/>
                  </a:endParaRPr>
                </a:p>
              </p:txBody>
            </p:sp>
          </mc:Choice>
          <mc:Fallback>
            <p:sp>
              <p:nvSpPr>
                <p:cNvPr id="49" name="TextBox 45"/>
                <p:cNvSpPr txBox="1">
                  <a:spLocks noRot="1" noChangeAspect="1" noMove="1" noResize="1" noEditPoints="1" noAdjustHandles="1" noChangeArrowheads="1" noChangeShapeType="1" noTextEdit="1"/>
                </p:cNvSpPr>
                <p:nvPr/>
              </p:nvSpPr>
              <p:spPr>
                <a:xfrm>
                  <a:off x="7988422" y="3747452"/>
                  <a:ext cx="297890" cy="52322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6"/>
                <p:cNvSpPr txBox="1"/>
                <p:nvPr/>
              </p:nvSpPr>
              <p:spPr>
                <a:xfrm>
                  <a:off x="8840038" y="3747452"/>
                  <a:ext cx="27403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800" b="0" i="1" u="none" strike="noStrike" kern="0" cap="none" spc="0" normalizeH="0" baseline="0" noProof="0" smtClean="0">
                            <a:ln>
                              <a:noFill/>
                            </a:ln>
                            <a:solidFill>
                              <a:prstClr val="black"/>
                            </a:solidFill>
                            <a:effectLst/>
                            <a:uLnTx/>
                            <a:uFillTx/>
                            <a:latin typeface="Cambria Math" panose="02040503050406030204"/>
                          </a:rPr>
                          <m:t>𝛽</m:t>
                        </m:r>
                      </m:oMath>
                    </m:oMathPara>
                  </a14:m>
                  <a:endParaRPr kumimoji="0" lang="zh-CN" altLang="en-US" sz="2800" b="0" i="0" u="none" strike="noStrike" kern="0" cap="none" spc="0" normalizeH="0" baseline="0" noProof="0" dirty="0">
                    <a:ln>
                      <a:noFill/>
                    </a:ln>
                    <a:solidFill>
                      <a:prstClr val="black"/>
                    </a:solidFill>
                    <a:effectLst/>
                    <a:uLnTx/>
                    <a:uFillTx/>
                  </a:endParaRPr>
                </a:p>
              </p:txBody>
            </p:sp>
          </mc:Choice>
          <mc:Fallback>
            <p:sp>
              <p:nvSpPr>
                <p:cNvPr id="50" name="TextBox 46"/>
                <p:cNvSpPr txBox="1">
                  <a:spLocks noRot="1" noChangeAspect="1" noMove="1" noResize="1" noEditPoints="1" noAdjustHandles="1" noChangeArrowheads="1" noChangeShapeType="1" noTextEdit="1"/>
                </p:cNvSpPr>
                <p:nvPr/>
              </p:nvSpPr>
              <p:spPr>
                <a:xfrm>
                  <a:off x="8840038" y="3747452"/>
                  <a:ext cx="274038" cy="523220"/>
                </a:xfrm>
                <a:prstGeom prst="rect">
                  <a:avLst/>
                </a:prstGeom>
                <a:blipFill rotWithShape="1">
                  <a:blip r:embed="rId4"/>
                </a:blipFill>
              </p:spPr>
              <p:txBody>
                <a:bodyPr/>
                <a:lstStyle/>
                <a:p>
                  <a:r>
                    <a:rPr lang="zh-CN" altLang="en-US">
                      <a:noFill/>
                    </a:rPr>
                    <a:t> </a:t>
                  </a:r>
                </a:p>
              </p:txBody>
            </p:sp>
          </mc:Fallback>
        </mc:AlternateContent>
      </p:grpSp>
      <p:grpSp>
        <p:nvGrpSpPr>
          <p:cNvPr id="55" name="组合 54"/>
          <p:cNvGrpSpPr/>
          <p:nvPr/>
        </p:nvGrpSpPr>
        <p:grpSpPr>
          <a:xfrm>
            <a:off x="6882906" y="4643898"/>
            <a:ext cx="1905000" cy="1143000"/>
            <a:chOff x="6882906" y="4643898"/>
            <a:chExt cx="1905000" cy="1143000"/>
          </a:xfrm>
        </p:grpSpPr>
        <p:pic>
          <p:nvPicPr>
            <p:cNvPr id="52" name="图片 51"/>
            <p:cNvPicPr>
              <a:picLocks noChangeAspect="1"/>
            </p:cNvPicPr>
            <p:nvPr/>
          </p:nvPicPr>
          <p:blipFill>
            <a:blip r:embed="rId5"/>
            <a:stretch>
              <a:fillRect/>
            </a:stretch>
          </p:blipFill>
          <p:spPr>
            <a:xfrm>
              <a:off x="6882906" y="4643898"/>
              <a:ext cx="1905000" cy="1143000"/>
            </a:xfrm>
            <a:prstGeom prst="rect">
              <a:avLst/>
            </a:prstGeom>
          </p:spPr>
        </p:pic>
        <mc:AlternateContent xmlns:mc="http://schemas.openxmlformats.org/markup-compatibility/2006">
          <mc:Choice xmlns:a14="http://schemas.microsoft.com/office/drawing/2010/main" Requires="a14">
            <p:sp>
              <p:nvSpPr>
                <p:cNvPr id="53" name="TextBox 45"/>
                <p:cNvSpPr txBox="1"/>
                <p:nvPr/>
              </p:nvSpPr>
              <p:spPr>
                <a:xfrm>
                  <a:off x="7149823" y="4907291"/>
                  <a:ext cx="29789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800" b="0" i="1" u="none" strike="noStrike" kern="0" cap="none" spc="0" normalizeH="0" baseline="0" noProof="0" smtClean="0">
                            <a:ln>
                              <a:noFill/>
                            </a:ln>
                            <a:solidFill>
                              <a:prstClr val="black"/>
                            </a:solidFill>
                            <a:effectLst/>
                            <a:uLnTx/>
                            <a:uFillTx/>
                            <a:latin typeface="Cambria Math" panose="02040503050406030204"/>
                          </a:rPr>
                          <m:t>𝛼</m:t>
                        </m:r>
                      </m:oMath>
                    </m:oMathPara>
                  </a14:m>
                  <a:endParaRPr kumimoji="0" lang="zh-CN" altLang="en-US" sz="2800" b="0" i="0" u="none" strike="noStrike" kern="0" cap="none" spc="0" normalizeH="0" baseline="0" noProof="0" dirty="0">
                    <a:ln>
                      <a:noFill/>
                    </a:ln>
                    <a:solidFill>
                      <a:prstClr val="black"/>
                    </a:solidFill>
                    <a:effectLst/>
                    <a:uLnTx/>
                    <a:uFillTx/>
                  </a:endParaRPr>
                </a:p>
              </p:txBody>
            </p:sp>
          </mc:Choice>
          <mc:Fallback>
            <p:sp>
              <p:nvSpPr>
                <p:cNvPr id="53" name="TextBox 45"/>
                <p:cNvSpPr txBox="1">
                  <a:spLocks noRot="1" noChangeAspect="1" noMove="1" noResize="1" noEditPoints="1" noAdjustHandles="1" noChangeArrowheads="1" noChangeShapeType="1" noTextEdit="1"/>
                </p:cNvSpPr>
                <p:nvPr/>
              </p:nvSpPr>
              <p:spPr>
                <a:xfrm>
                  <a:off x="7149823" y="4907291"/>
                  <a:ext cx="297890" cy="52322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TextBox 46"/>
                <p:cNvSpPr txBox="1"/>
                <p:nvPr/>
              </p:nvSpPr>
              <p:spPr>
                <a:xfrm>
                  <a:off x="7980790" y="4953788"/>
                  <a:ext cx="27403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800" b="0" i="1" u="none" strike="noStrike" kern="0" cap="none" spc="0" normalizeH="0" baseline="0" noProof="0" smtClean="0">
                            <a:ln>
                              <a:noFill/>
                            </a:ln>
                            <a:solidFill>
                              <a:prstClr val="black"/>
                            </a:solidFill>
                            <a:effectLst/>
                            <a:uLnTx/>
                            <a:uFillTx/>
                            <a:latin typeface="Cambria Math" panose="02040503050406030204"/>
                          </a:rPr>
                          <m:t>𝛽</m:t>
                        </m:r>
                      </m:oMath>
                    </m:oMathPara>
                  </a14:m>
                  <a:endParaRPr kumimoji="0" lang="zh-CN" altLang="en-US" sz="2800" b="0" i="0" u="none" strike="noStrike" kern="0" cap="none" spc="0" normalizeH="0" baseline="0" noProof="0" dirty="0">
                    <a:ln>
                      <a:noFill/>
                    </a:ln>
                    <a:solidFill>
                      <a:prstClr val="black"/>
                    </a:solidFill>
                    <a:effectLst/>
                    <a:uLnTx/>
                    <a:uFillTx/>
                  </a:endParaRPr>
                </a:p>
              </p:txBody>
            </p:sp>
          </mc:Choice>
          <mc:Fallback>
            <p:sp>
              <p:nvSpPr>
                <p:cNvPr id="54" name="TextBox 46"/>
                <p:cNvSpPr txBox="1">
                  <a:spLocks noRot="1" noChangeAspect="1" noMove="1" noResize="1" noEditPoints="1" noAdjustHandles="1" noChangeArrowheads="1" noChangeShapeType="1" noTextEdit="1"/>
                </p:cNvSpPr>
                <p:nvPr/>
              </p:nvSpPr>
              <p:spPr>
                <a:xfrm>
                  <a:off x="7980790" y="4953788"/>
                  <a:ext cx="274038" cy="523220"/>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命题逻辑中的推理规则</a:t>
            </a:r>
            <a:endParaRPr lang="zh-CN" altLang="en-US"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1758467" y="1177279"/>
              <a:ext cx="8341974" cy="4807625"/>
            </p:xfrm>
            <a:graphic>
              <a:graphicData uri="http://schemas.openxmlformats.org/drawingml/2006/table">
                <a:tbl>
                  <a:tblPr firstRow="1" bandRow="1">
                    <a:tableStyleId>{5C22544A-7EE6-4342-B048-85BDC9FD1C3A}</a:tableStyleId>
                  </a:tblPr>
                  <a:tblGrid>
                    <a:gridCol w="4235641"/>
                    <a:gridCol w="4106333"/>
                  </a:tblGrid>
                  <a:tr h="1510330">
                    <a:tc>
                      <a:txBody>
                        <a:bodyPr/>
                        <a:lstStyle/>
                        <a:p>
                          <a:pPr algn="ctr">
                            <a:lnSpc>
                              <a:spcPct val="150000"/>
                            </a:lnSpc>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假言推理</a:t>
                          </a:r>
                          <a:endPar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(Modus Ponens)</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box>
                                  <m:box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boxPr>
                                  <m:e>
                                    <m:argPr>
                                      <m:argSz m:val="-1"/>
                                    </m:argPr>
                                    <m:f>
                                      <m:f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    </m:t>
                                        </m:r>
                                        <m:r>
                                          <m:rPr>
                                            <m:sty m:val="p"/>
                                          </m:rPr>
                                          <a:rPr lang="zh-CN" altLang="en-US" sz="4400" b="0" i="0" smtClean="0">
                                            <a:solidFill>
                                              <a:schemeClr val="tx1"/>
                                            </a:solidFill>
                                            <a:latin typeface="Cambria Math" panose="02040503050406030204"/>
                                            <a:ea typeface="黑体" panose="02010609060101010101" pitchFamily="49" charset="-122"/>
                                            <a:cs typeface="Times New Roman" panose="02020603050405020304" pitchFamily="16" charset="0"/>
                                          </a:rPr>
                                          <m:t>α</m:t>
                                        </m:r>
                                        <m:r>
                                          <a:rPr kumimoji="0" lang="en-US" altLang="zh-CN" sz="44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m:rPr>
                                            <m:sty m:val="p"/>
                                          </m:rPr>
                                          <a:rPr lang="zh-CN" altLang="en-US" sz="4400" b="0" i="0" smtClean="0">
                                            <a:solidFill>
                                              <a:schemeClr val="tx1"/>
                                            </a:solidFill>
                                            <a:latin typeface="Cambria Math" panose="02040503050406030204"/>
                                            <a:ea typeface="黑体" panose="02010609060101010101" pitchFamily="49" charset="-122"/>
                                            <a:cs typeface="Times New Roman" panose="02020603050405020304" pitchFamily="16" charset="0"/>
                                          </a:rPr>
                                          <m:t>β</m:t>
                                        </m:r>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     </m:t>
                                        </m:r>
                                        <m:r>
                                          <m:rPr>
                                            <m:sty m:val="p"/>
                                          </m:rPr>
                                          <a:rPr lang="zh-CN" altLang="en-US" sz="4400" b="0" i="0" smtClean="0">
                                            <a:solidFill>
                                              <a:schemeClr val="tx1"/>
                                            </a:solidFill>
                                            <a:latin typeface="Cambria Math" panose="02040503050406030204"/>
                                            <a:ea typeface="黑体" panose="02010609060101010101" pitchFamily="49" charset="-122"/>
                                            <a:cs typeface="Times New Roman" panose="02020603050405020304" pitchFamily="16" charset="0"/>
                                          </a:rPr>
                                          <m:t>α</m:t>
                                        </m:r>
                                      </m:num>
                                      <m:den>
                                        <m:r>
                                          <m:rPr>
                                            <m:sty m:val="p"/>
                                          </m:rPr>
                                          <a:rPr lang="zh-CN" altLang="en-US" sz="4400" b="0" i="0" smtClean="0">
                                            <a:solidFill>
                                              <a:schemeClr val="tx1"/>
                                            </a:solidFill>
                                            <a:latin typeface="Cambria Math" panose="02040503050406030204"/>
                                            <a:ea typeface="黑体" panose="02010609060101010101" pitchFamily="49" charset="-122"/>
                                            <a:cs typeface="Times New Roman" panose="02020603050405020304" pitchFamily="16" charset="0"/>
                                          </a:rPr>
                                          <m:t>β</m:t>
                                        </m:r>
                                      </m:den>
                                    </m:f>
                                  </m:e>
                                </m:box>
                              </m:oMath>
                            </m:oMathPara>
                          </a14:m>
                          <a:endParaRPr lang="zh-CN" altLang="en-US" sz="3200" b="0" i="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1003">
                    <a:tc>
                      <a:txBody>
                        <a:bodyPr/>
                        <a:lstStyle/>
                        <a:p>
                          <a:pPr algn="ct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与消解</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(And-Elimination)</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2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box>
                                  <m:box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boxPr>
                                  <m:e>
                                    <m:argPr>
                                      <m:argSz m:val="-1"/>
                                    </m:argPr>
                                    <m:f>
                                      <m:f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    </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1</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2</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sub>
                                        </m:sSub>
                                      </m:num>
                                      <m:den>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𝑖</m:t>
                                            </m:r>
                                          </m:sub>
                                        </m:s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1</m:t>
                                        </m:r>
                                        <m:r>
                                          <a:rPr lang="en-US" altLang="zh-CN" sz="4400" b="0" i="1" smtClean="0">
                                            <a:solidFill>
                                              <a:schemeClr val="tx1"/>
                                            </a:solidFill>
                                            <a:latin typeface="Cambria Math" panose="02040503050406030204"/>
                                            <a:ea typeface="Cambria Math" panose="02040503050406030204"/>
                                            <a:cs typeface="Times New Roman" panose="02020603050405020304" pitchFamily="16" charset="0"/>
                                          </a:rPr>
                                          <m:t>≤</m:t>
                                        </m:r>
                                        <m:r>
                                          <a:rPr lang="en-US" altLang="zh-CN" sz="4400" b="0" i="1" smtClean="0">
                                            <a:solidFill>
                                              <a:schemeClr val="tx1"/>
                                            </a:solidFill>
                                            <a:latin typeface="Cambria Math" panose="02040503050406030204"/>
                                            <a:ea typeface="Cambria Math" panose="02040503050406030204"/>
                                            <a:cs typeface="Times New Roman" panose="02020603050405020304" pitchFamily="16" charset="0"/>
                                          </a:rPr>
                                          <m:t>𝑖</m:t>
                                        </m:r>
                                        <m:r>
                                          <a:rPr lang="en-US" altLang="zh-CN" sz="4400" b="0" i="1" smtClean="0">
                                            <a:solidFill>
                                              <a:schemeClr val="tx1"/>
                                            </a:solidFill>
                                            <a:latin typeface="Cambria Math" panose="02040503050406030204"/>
                                            <a:ea typeface="Cambria Math" panose="02040503050406030204"/>
                                            <a:cs typeface="Times New Roman" panose="02020603050405020304" pitchFamily="16" charset="0"/>
                                          </a:rPr>
                                          <m:t>≤</m:t>
                                        </m:r>
                                        <m:r>
                                          <a:rPr lang="en-US" altLang="zh-CN" sz="4400" b="0" i="1" smtClean="0">
                                            <a:solidFill>
                                              <a:schemeClr val="tx1"/>
                                            </a:solidFill>
                                            <a:latin typeface="Cambria Math" panose="02040503050406030204"/>
                                            <a:ea typeface="Cambria Math" panose="02040503050406030204"/>
                                            <a:cs typeface="Times New Roman" panose="02020603050405020304" pitchFamily="16" charset="0"/>
                                          </a:rPr>
                                          <m:t>𝑛</m:t>
                                        </m:r>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m:t>
                                        </m:r>
                                      </m:den>
                                    </m:f>
                                  </m:e>
                                </m:box>
                              </m:oMath>
                            </m:oMathPara>
                          </a14:m>
                          <a:endParaRPr lang="zh-CN" altLang="en-US" sz="3200" b="0" i="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05071">
                    <a:tc>
                      <a:txBody>
                        <a:bodyPr/>
                        <a:lstStyle/>
                        <a:p>
                          <a:pPr algn="ct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与导入</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(And-Introduction)</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box>
                                  <m:box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boxPr>
                                  <m:e>
                                    <m:argPr>
                                      <m:argSz m:val="-1"/>
                                    </m:argPr>
                                    <m:f>
                                      <m:f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fPr>
                                      <m:num>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    </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1</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2</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sub>
                                        </m:sSub>
                                      </m:num>
                                      <m:den>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1</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2</m:t>
                                            </m:r>
                                          </m:sub>
                                        </m:sSub>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en-US" altLang="zh-CN" sz="4400" b="0" i="0" smtClean="0">
                                            <a:solidFill>
                                              <a:schemeClr val="tx1"/>
                                            </a:solidFill>
                                            <a:latin typeface="Cambria Math" panose="02040503050406030204"/>
                                            <a:ea typeface="黑体" panose="02010609060101010101" pitchFamily="49" charset="-122"/>
                                            <a:cs typeface="Times New Roman" panose="02020603050405020304" pitchFamily="16" charset="0"/>
                                          </a:rPr>
                                          <m:t>∧</m:t>
                                        </m:r>
                                        <m:sSub>
                                          <m:sSubPr>
                                            <m:ctrlPr>
                                              <a:rPr lang="en-US" altLang="zh-CN" sz="4400" b="0" i="1" smtClean="0">
                                                <a:solidFill>
                                                  <a:schemeClr val="tx1"/>
                                                </a:solidFill>
                                                <a:latin typeface="Cambria Math" panose="02040503050406030204" pitchFamily="18" charset="0"/>
                                                <a:ea typeface="黑体" panose="02010609060101010101" pitchFamily="49" charset="-122"/>
                                                <a:cs typeface="Times New Roman" panose="02020603050405020304" pitchFamily="16" charset="0"/>
                                              </a:rPr>
                                            </m:ctrlPr>
                                          </m:sSubPr>
                                          <m:e>
                                            <m:r>
                                              <a:rPr lang="zh-CN" altLang="en-US" sz="44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e>
                                          <m:sub>
                                            <m:r>
                                              <a:rPr lang="en-US" altLang="zh-CN" sz="4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sub>
                                        </m:sSub>
                                      </m:den>
                                    </m:f>
                                  </m:e>
                                </m:box>
                              </m:oMath>
                            </m:oMathPara>
                          </a14:m>
                          <a:endParaRPr lang="zh-CN" altLang="en-US" sz="3200" b="0" i="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7" name="表格 6"/>
              <p:cNvGraphicFramePr>
                <a:graphicFrameLocks noGrp="1"/>
              </p:cNvGraphicFramePr>
              <p:nvPr/>
            </p:nvGraphicFramePr>
            <p:xfrm>
              <a:off x="1758467" y="1177279"/>
              <a:ext cx="8341974" cy="4807625"/>
            </p:xfrm>
            <a:graphic>
              <a:graphicData uri="http://schemas.openxmlformats.org/drawingml/2006/table">
                <a:tbl>
                  <a:tblPr firstRow="1" bandRow="1">
                    <a:tableStyleId>{5C22544A-7EE6-4342-B048-85BDC9FD1C3A}</a:tableStyleId>
                  </a:tblPr>
                  <a:tblGrid>
                    <a:gridCol w="4235641"/>
                    <a:gridCol w="4106333"/>
                  </a:tblGrid>
                  <a:tr h="1531620">
                    <a:tc>
                      <a:txBody>
                        <a:bodyPr/>
                        <a:lstStyle/>
                        <a:p>
                          <a:pPr algn="ctr">
                            <a:lnSpc>
                              <a:spcPct val="150000"/>
                            </a:lnSpc>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假言推理</a:t>
                          </a:r>
                          <a:endPar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(Modus Ponens)</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844040">
                    <a:tc>
                      <a:txBody>
                        <a:bodyPr/>
                        <a:lstStyle/>
                        <a:p>
                          <a:pPr algn="ct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与消解</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(And-Elimination)</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531620">
                    <a:tc>
                      <a:txBody>
                        <a:bodyPr/>
                        <a:lstStyle/>
                        <a:p>
                          <a:pPr algn="ct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与导入</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(And-Introduction)</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命题逻辑中的推理规则</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58233" y="1026482"/>
              <a:ext cx="11675533" cy="4811849"/>
            </p:xfrm>
            <a:graphic>
              <a:graphicData uri="http://schemas.openxmlformats.org/drawingml/2006/table">
                <a:tbl>
                  <a:tblPr firstRow="1" bandRow="1">
                    <a:tableStyleId>{5C22544A-7EE6-4342-B048-85BDC9FD1C3A}</a:tableStyleId>
                  </a:tblPr>
                  <a:tblGrid>
                    <a:gridCol w="3451919"/>
                    <a:gridCol w="8223614"/>
                  </a:tblGrid>
                  <a:tr h="1380174">
                    <a:tc>
                      <a:txBody>
                        <a:bodyPr/>
                        <a:lstStyle/>
                        <a:p>
                          <a:pPr algn="ctr">
                            <a:lnSpc>
                              <a:spcPct val="100000"/>
                            </a:lnSpc>
                          </a:pP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双重否定</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(Double-Negation</a:t>
                          </a:r>
                          <a:r>
                            <a:rPr lang="en-US" altLang="zh-CN" sz="2800" b="0" baseline="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Elimination</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f>
                                  <m:fPr>
                                    <m:ctrlPr>
                                      <a:rPr lang="en-US" altLang="zh-CN" sz="3600" b="0" i="1" smtClean="0">
                                        <a:solidFill>
                                          <a:schemeClr val="tx1"/>
                                        </a:solidFill>
                                        <a:latin typeface="Cambria Math" panose="02040503050406030204" pitchFamily="18" charset="0"/>
                                        <a:ea typeface="Cambria Math" panose="02040503050406030204"/>
                                        <a:cs typeface="Times New Roman" panose="02020603050405020304" pitchFamily="16" charset="0"/>
                                      </a:rPr>
                                    </m:ctrlPr>
                                  </m:fPr>
                                  <m:num>
                                    <m:r>
                                      <a:rPr lang="en-US" altLang="zh-CN" sz="3600" b="0" i="1" smtClean="0">
                                        <a:solidFill>
                                          <a:schemeClr val="tx1"/>
                                        </a:solidFill>
                                        <a:latin typeface="Cambria Math" panose="02040503050406030204"/>
                                        <a:ea typeface="Cambria Math" panose="02040503050406030204"/>
                                        <a:cs typeface="Times New Roman" panose="02020603050405020304" pitchFamily="16" charset="0"/>
                                      </a:rPr>
                                      <m:t>¬¬</m:t>
                                    </m:r>
                                    <m:r>
                                      <a:rPr lang="zh-CN" altLang="en-US" sz="3600" b="0" i="1" smtClean="0">
                                        <a:solidFill>
                                          <a:schemeClr val="tx1"/>
                                        </a:solidFill>
                                        <a:latin typeface="Cambria Math" panose="02040503050406030204"/>
                                        <a:ea typeface="Cambria Math" panose="02040503050406030204"/>
                                        <a:cs typeface="Times New Roman" panose="02020603050405020304" pitchFamily="16" charset="0"/>
                                      </a:rPr>
                                      <m:t>𝛼</m:t>
                                    </m:r>
                                  </m:num>
                                  <m:den>
                                    <m:r>
                                      <a:rPr lang="zh-CN" altLang="en-US" sz="3600" b="0" i="1" smtClean="0">
                                        <a:solidFill>
                                          <a:schemeClr val="tx1"/>
                                        </a:solidFill>
                                        <a:latin typeface="Cambria Math" panose="02040503050406030204"/>
                                        <a:ea typeface="Cambria Math" panose="02040503050406030204"/>
                                        <a:cs typeface="Times New Roman" panose="02020603050405020304" pitchFamily="16" charset="0"/>
                                      </a:rPr>
                                      <m:t>𝛼</m:t>
                                    </m:r>
                                  </m:den>
                                </m:f>
                              </m:oMath>
                            </m:oMathPara>
                          </a14:m>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1151">
                    <a:tc>
                      <a:txBody>
                        <a:bodyPr/>
                        <a:lstStyle/>
                        <a:p>
                          <a:pPr algn="ctr">
                            <a:lnSpc>
                              <a:spcPct val="10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单项消解或单项归结</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(Unit Resolution)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f>
                                  <m:fPr>
                                    <m:ctrlPr>
                                      <a:rPr lang="en-US" altLang="zh-CN" sz="3600" b="0" i="1" smtClean="0">
                                        <a:latin typeface="Cambria Math" panose="02040503050406030204" pitchFamily="18" charset="0"/>
                                        <a:ea typeface="Cambria Math" panose="02040503050406030204"/>
                                        <a:cs typeface="Times New Roman" panose="02020603050405020304" pitchFamily="16" charset="0"/>
                                      </a:rPr>
                                    </m:ctrlPr>
                                  </m:fPr>
                                  <m:num>
                                    <m:r>
                                      <a:rPr lang="zh-CN" altLang="en-US" sz="3600" b="0" i="1" smtClean="0">
                                        <a:latin typeface="Cambria Math" panose="02040503050406030204"/>
                                        <a:ea typeface="Cambria Math" panose="02040503050406030204"/>
                                        <a:cs typeface="Times New Roman" panose="02020603050405020304" pitchFamily="16" charset="0"/>
                                      </a:rPr>
                                      <m:t>𝛼</m:t>
                                    </m:r>
                                    <m:r>
                                      <a:rPr lang="zh-CN" altLang="en-US" sz="3600" b="0" i="1" smtClean="0">
                                        <a:latin typeface="Cambria Math" panose="02040503050406030204"/>
                                        <a:ea typeface="Cambria Math" panose="02040503050406030204"/>
                                        <a:cs typeface="Times New Roman" panose="02020603050405020304" pitchFamily="16" charset="0"/>
                                      </a:rPr>
                                      <m:t>∨</m:t>
                                    </m:r>
                                    <m:r>
                                      <a:rPr lang="zh-CN" altLang="en-US" sz="3600" b="0" i="1" smtClean="0">
                                        <a:latin typeface="Cambria Math" panose="02040503050406030204"/>
                                        <a:ea typeface="Cambria Math" panose="02040503050406030204"/>
                                        <a:cs typeface="Times New Roman" panose="02020603050405020304" pitchFamily="16" charset="0"/>
                                      </a:rPr>
                                      <m:t>𝛽</m:t>
                                    </m:r>
                                    <m:r>
                                      <a:rPr lang="en-US" altLang="zh-CN" sz="3600" b="0" i="1" smtClean="0">
                                        <a:latin typeface="Cambria Math" panose="02040503050406030204"/>
                                        <a:ea typeface="Cambria Math" panose="02040503050406030204"/>
                                        <a:cs typeface="Times New Roman" panose="02020603050405020304" pitchFamily="16" charset="0"/>
                                      </a:rPr>
                                      <m:t>,¬</m:t>
                                    </m:r>
                                    <m:r>
                                      <a:rPr lang="zh-CN" altLang="en-US" sz="3600" b="0" i="1" smtClean="0">
                                        <a:latin typeface="Cambria Math" panose="02040503050406030204"/>
                                        <a:ea typeface="Cambria Math" panose="02040503050406030204"/>
                                        <a:cs typeface="Times New Roman" panose="02020603050405020304" pitchFamily="16" charset="0"/>
                                      </a:rPr>
                                      <m:t>𝛽</m:t>
                                    </m:r>
                                  </m:num>
                                  <m:den>
                                    <m:r>
                                      <a:rPr lang="zh-CN" altLang="en-US" sz="3600" b="0" i="1" smtClean="0">
                                        <a:latin typeface="Cambria Math" panose="02040503050406030204"/>
                                        <a:ea typeface="Cambria Math" panose="02040503050406030204"/>
                                        <a:cs typeface="Times New Roman" panose="02020603050405020304" pitchFamily="16" charset="0"/>
                                      </a:rPr>
                                      <m:t>𝛼</m:t>
                                    </m:r>
                                  </m:den>
                                </m:f>
                              </m:oMath>
                            </m:oMathPara>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70524">
                    <a:tc>
                      <a:txBody>
                        <a:bodyPr/>
                        <a:lstStyle/>
                        <a:p>
                          <a:pPr algn="ctr">
                            <a:lnSpc>
                              <a:spcPct val="10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消解或归结</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(Resolution)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 xmlns:m="http://schemas.openxmlformats.org/officeDocument/2006/math">
                              <m:f>
                                <m:f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fPr>
                                <m:num>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1</m:t>
                                      </m:r>
                                    </m:sub>
                                  </m:sSub>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2</m:t>
                                      </m:r>
                                    </m:sub>
                                  </m:sSub>
                                  <m:r>
                                    <a:rPr lang="zh-CN" altLang="en-US" sz="4400" b="0" i="1" smtClean="0">
                                      <a:latin typeface="Cambria Math" panose="02040503050406030204"/>
                                      <a:ea typeface="Cambria Math" panose="02040503050406030204"/>
                                      <a:cs typeface="Times New Roman" panose="02020603050405020304" pitchFamily="16" charset="0"/>
                                    </a:rPr>
                                    <m:t>∨</m:t>
                                  </m:r>
                                  <m:r>
                                    <a:rPr lang="en-US" altLang="zh-CN" sz="4400" b="0" i="1" smtClean="0">
                                      <a:latin typeface="Cambria Math" panose="02040503050406030204"/>
                                      <a:ea typeface="Cambria Math" panose="02040503050406030204"/>
                                      <a:cs typeface="Times New Roman" panose="02020603050405020304" pitchFamily="16" charset="0"/>
                                    </a:rPr>
                                    <m:t>…</m:t>
                                  </m:r>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𝑚</m:t>
                                      </m:r>
                                    </m:sub>
                                  </m:sSub>
                                  <m:r>
                                    <a:rPr lang="en-US" altLang="zh-CN" sz="4400" b="0" i="1" smtClean="0">
                                      <a:latin typeface="Cambria Math" panose="02040503050406030204"/>
                                      <a:ea typeface="Cambria Math" panose="02040503050406030204"/>
                                      <a:cs typeface="Times New Roman" panose="02020603050405020304" pitchFamily="16" charset="0"/>
                                    </a:rPr>
                                    <m:t>, ¬</m:t>
                                  </m:r>
                                  <m:r>
                                    <a:rPr lang="zh-CN" altLang="en-US" sz="4400" b="0" i="1" smtClean="0">
                                      <a:latin typeface="Cambria Math" panose="02040503050406030204"/>
                                      <a:ea typeface="Cambria Math" panose="02040503050406030204"/>
                                      <a:cs typeface="Times New Roman" panose="02020603050405020304" pitchFamily="16" charset="0"/>
                                    </a:rPr>
                                    <m:t>𝛽</m:t>
                                  </m:r>
                                </m:num>
                                <m:den>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1</m:t>
                                      </m:r>
                                    </m:sub>
                                  </m:sSub>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2</m:t>
                                      </m:r>
                                    </m:sub>
                                  </m:sSub>
                                  <m:r>
                                    <a:rPr lang="zh-CN" altLang="en-US" sz="4400" b="0" i="1" smtClean="0">
                                      <a:latin typeface="Cambria Math" panose="02040503050406030204"/>
                                      <a:ea typeface="Cambria Math" panose="02040503050406030204"/>
                                      <a:cs typeface="Times New Roman" panose="02020603050405020304" pitchFamily="16" charset="0"/>
                                    </a:rPr>
                                    <m:t>∨</m:t>
                                  </m:r>
                                  <m:r>
                                    <a:rPr lang="en-US" altLang="zh-CN" sz="4400" b="0" i="1" smtClean="0">
                                      <a:latin typeface="Cambria Math" panose="02040503050406030204"/>
                                      <a:ea typeface="Cambria Math" panose="02040503050406030204"/>
                                      <a:cs typeface="Times New Roman" panose="02020603050405020304" pitchFamily="16" charset="0"/>
                                    </a:rPr>
                                    <m:t>…</m:t>
                                  </m:r>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𝑘</m:t>
                                      </m:r>
                                      <m:r>
                                        <a:rPr lang="en-US" altLang="zh-CN" sz="4400" b="0" i="1" smtClean="0">
                                          <a:latin typeface="Cambria Math" panose="02040503050406030204"/>
                                          <a:ea typeface="Cambria Math" panose="02040503050406030204"/>
                                          <a:cs typeface="Times New Roman" panose="02020603050405020304" pitchFamily="16" charset="0"/>
                                        </a:rPr>
                                        <m:t>−</m:t>
                                      </m:r>
                                      <m:r>
                                        <a:rPr lang="en-US" altLang="zh-CN" sz="4400" b="0" i="1" smtClean="0">
                                          <a:latin typeface="Cambria Math" panose="02040503050406030204"/>
                                          <a:ea typeface="Cambria Math" panose="02040503050406030204"/>
                                          <a:cs typeface="Times New Roman" panose="02020603050405020304" pitchFamily="16" charset="0"/>
                                        </a:rPr>
                                        <m:t>1</m:t>
                                      </m:r>
                                    </m:sub>
                                  </m:sSub>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𝑘</m:t>
                                      </m:r>
                                      <m:r>
                                        <a:rPr lang="en-US" altLang="zh-CN" sz="4400" b="0" i="1" smtClean="0">
                                          <a:latin typeface="Cambria Math" panose="02040503050406030204"/>
                                          <a:ea typeface="Cambria Math" panose="02040503050406030204"/>
                                          <a:cs typeface="Times New Roman" panose="02020603050405020304" pitchFamily="16" charset="0"/>
                                        </a:rPr>
                                        <m:t>+</m:t>
                                      </m:r>
                                      <m:r>
                                        <a:rPr lang="en-US" altLang="zh-CN" sz="4400" b="0" i="1" smtClean="0">
                                          <a:latin typeface="Cambria Math" panose="02040503050406030204"/>
                                          <a:ea typeface="Cambria Math" panose="02040503050406030204"/>
                                          <a:cs typeface="Times New Roman" panose="02020603050405020304" pitchFamily="16" charset="0"/>
                                        </a:rPr>
                                        <m:t>1</m:t>
                                      </m:r>
                                    </m:sub>
                                  </m:sSub>
                                  <m:r>
                                    <a:rPr lang="zh-CN" altLang="en-US" sz="4400" b="0" i="1" smtClean="0">
                                      <a:latin typeface="Cambria Math" panose="02040503050406030204"/>
                                      <a:ea typeface="Cambria Math" panose="02040503050406030204"/>
                                      <a:cs typeface="Times New Roman" panose="02020603050405020304" pitchFamily="16" charset="0"/>
                                    </a:rPr>
                                    <m:t>∨</m:t>
                                  </m:r>
                                  <m:r>
                                    <a:rPr lang="en-US" altLang="zh-CN" sz="4400" b="0" i="1" smtClean="0">
                                      <a:latin typeface="Cambria Math" panose="02040503050406030204"/>
                                      <a:ea typeface="Cambria Math" panose="02040503050406030204"/>
                                      <a:cs typeface="Times New Roman" panose="02020603050405020304" pitchFamily="16" charset="0"/>
                                    </a:rPr>
                                    <m:t>…</m:t>
                                  </m:r>
                                  <m:r>
                                    <a:rPr lang="zh-CN" altLang="en-US" sz="4400" b="0" i="1" smtClean="0">
                                      <a:latin typeface="Cambria Math" panose="02040503050406030204"/>
                                      <a:ea typeface="Cambria Math" panose="02040503050406030204"/>
                                      <a:cs typeface="Times New Roman" panose="02020603050405020304" pitchFamily="16" charset="0"/>
                                    </a:rPr>
                                    <m:t>∨</m:t>
                                  </m:r>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𝑚</m:t>
                                      </m:r>
                                    </m:sub>
                                  </m:sSub>
                                </m:den>
                              </m:f>
                            </m:oMath>
                          </a14:m>
                          <a:r>
                            <a:rPr lang="en-US" altLang="zh-CN" sz="4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sSub>
                                <m:sSubPr>
                                  <m:ctrlPr>
                                    <a:rPr lang="en-US" altLang="zh-CN" sz="4400" b="0" i="1" smtClean="0">
                                      <a:latin typeface="Cambria Math" panose="02040503050406030204" pitchFamily="18" charset="0"/>
                                      <a:ea typeface="Cambria Math" panose="02040503050406030204"/>
                                      <a:cs typeface="Times New Roman" panose="02020603050405020304" pitchFamily="16" charset="0"/>
                                    </a:rPr>
                                  </m:ctrlPr>
                                </m:sSubPr>
                                <m:e>
                                  <m:r>
                                    <a:rPr lang="zh-CN" altLang="en-US" sz="4400" b="0" i="1" smtClean="0">
                                      <a:latin typeface="Cambria Math" panose="02040503050406030204"/>
                                      <a:ea typeface="Cambria Math" panose="02040503050406030204"/>
                                      <a:cs typeface="Times New Roman" panose="02020603050405020304" pitchFamily="16" charset="0"/>
                                    </a:rPr>
                                    <m:t>𝛼</m:t>
                                  </m:r>
                                </m:e>
                                <m:sub>
                                  <m:r>
                                    <a:rPr lang="en-US" altLang="zh-CN" sz="4400" b="0" i="1" smtClean="0">
                                      <a:latin typeface="Cambria Math" panose="02040503050406030204"/>
                                      <a:ea typeface="Cambria Math" panose="02040503050406030204"/>
                                      <a:cs typeface="Times New Roman" panose="02020603050405020304" pitchFamily="16" charset="0"/>
                                    </a:rPr>
                                    <m:t>𝑘</m:t>
                                  </m:r>
                                </m:sub>
                              </m:sSub>
                              <m:r>
                                <a:rPr lang="en-US" altLang="zh-CN" sz="4400" i="1" dirty="0" smtClean="0">
                                  <a:latin typeface="Cambria Math" panose="02040503050406030204"/>
                                  <a:ea typeface="黑体" panose="02010609060101010101" pitchFamily="49" charset="-122"/>
                                  <a:cs typeface="Times New Roman" panose="02020603050405020304" pitchFamily="16" charset="0"/>
                                </a:rPr>
                                <m:t>=</m:t>
                              </m:r>
                              <m:r>
                                <a:rPr lang="zh-CN" altLang="en-US" sz="4400" b="0" i="1" smtClean="0">
                                  <a:latin typeface="Cambria Math" panose="02040503050406030204"/>
                                  <a:ea typeface="Cambria Math" panose="02040503050406030204"/>
                                  <a:cs typeface="Times New Roman" panose="02020603050405020304" pitchFamily="16" charset="0"/>
                                </a:rPr>
                                <m:t>𝛽</m:t>
                              </m:r>
                            </m:oMath>
                          </a14:m>
                          <a:r>
                            <a:rPr lang="en-US" altLang="zh-CN" sz="4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4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258233" y="1026482"/>
              <a:ext cx="11675533" cy="4811849"/>
            </p:xfrm>
            <a:graphic>
              <a:graphicData uri="http://schemas.openxmlformats.org/drawingml/2006/table">
                <a:tbl>
                  <a:tblPr firstRow="1" bandRow="1">
                    <a:tableStyleId>{5C22544A-7EE6-4342-B048-85BDC9FD1C3A}</a:tableStyleId>
                  </a:tblPr>
                  <a:tblGrid>
                    <a:gridCol w="3451919"/>
                    <a:gridCol w="8223614"/>
                  </a:tblGrid>
                  <a:tr h="1380490">
                    <a:tc>
                      <a:txBody>
                        <a:bodyPr/>
                        <a:lstStyle/>
                        <a:p>
                          <a:pPr algn="ctr">
                            <a:lnSpc>
                              <a:spcPct val="100000"/>
                            </a:lnSpc>
                          </a:pP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双重否定</a:t>
                          </a:r>
                          <a:endPar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(Double-Negation</a:t>
                          </a:r>
                          <a:r>
                            <a:rPr lang="en-US" altLang="zh-CN" sz="2800" b="0" baseline="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Elimination</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461135">
                    <a:tc>
                      <a:txBody>
                        <a:bodyPr/>
                        <a:lstStyle/>
                        <a:p>
                          <a:pPr algn="ctr">
                            <a:lnSpc>
                              <a:spcPct val="10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单项消解或单项归结</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(Unit Resolution)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970405">
                    <a:tc>
                      <a:txBody>
                        <a:bodyPr/>
                        <a:lstStyle/>
                        <a:p>
                          <a:pPr algn="ctr">
                            <a:lnSpc>
                              <a:spcPct val="10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消解或归结</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00000"/>
                            </a:lnSpc>
                          </a:pP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(Resolution)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应用归结法进行证明 </a:t>
            </a:r>
            <a:r>
              <a:rPr lang="en-US" altLang="zh-CN" sz="4000" dirty="0">
                <a:latin typeface="黑体" panose="02010609060101010101" pitchFamily="49" charset="-122"/>
                <a:ea typeface="黑体" panose="02010609060101010101" pitchFamily="49" charset="-122"/>
                <a:cs typeface="Times New Roman" panose="02020603050405020304" pitchFamily="16" charset="0"/>
              </a:rPr>
              <a:t>(2)</a:t>
            </a:r>
            <a:endParaRPr lang="zh-CN" altLang="en-US" dirty="0"/>
          </a:p>
        </p:txBody>
      </p:sp>
      <p:sp>
        <p:nvSpPr>
          <p:cNvPr id="5" name="同侧圆角矩形 4"/>
          <p:cNvSpPr/>
          <p:nvPr/>
        </p:nvSpPr>
        <p:spPr>
          <a:xfrm>
            <a:off x="1732512" y="4325275"/>
            <a:ext cx="2531767" cy="3777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ts val="15"/>
              </a:spcAft>
            </a:pPr>
            <a:r>
              <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Knowledge base</a:t>
            </a:r>
            <a:endPar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536027" y="4669806"/>
            <a:ext cx="3804745" cy="1198880"/>
          </a:xfrm>
          <a:prstGeom prst="rect">
            <a:avLst/>
          </a:prstGeom>
        </p:spPr>
        <p:txBody>
          <a:bodyPr wrap="square">
            <a:spAutoFit/>
          </a:bodyPr>
          <a:lstStyle/>
          <a:p>
            <a:pPr algn="ctr">
              <a:spcAft>
                <a:spcPts val="0"/>
              </a:spcAft>
            </a:pP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证明如上命题集是不可满足的</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nvGraphicFramePr>
            <p:xfrm>
              <a:off x="660400" y="1735594"/>
              <a:ext cx="3492533" cy="2589681"/>
            </p:xfrm>
            <a:graphic>
              <a:graphicData uri="http://schemas.openxmlformats.org/drawingml/2006/table">
                <a:tbl>
                  <a:tblPr firstRow="1" bandRow="1">
                    <a:tableStyleId>{5C22544A-7EE6-4342-B048-85BDC9FD1C3A}</a:tableStyleId>
                  </a:tblPr>
                  <a:tblGrid>
                    <a:gridCol w="847747"/>
                    <a:gridCol w="2644786"/>
                  </a:tblGrid>
                  <a:tr h="738021">
                    <a:tc>
                      <a:txBody>
                        <a:bodyPr/>
                        <a:lstStyle/>
                        <a:p>
                          <a:pPr algn="ctr">
                            <a:lnSpc>
                              <a:spcPct val="10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a:ea typeface="Cambria Math" panose="02040503050406030204"/>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a:ea typeface="Cambria Math" panose="02040503050406030204"/>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9" name="表格 8"/>
              <p:cNvGraphicFramePr>
                <a:graphicFrameLocks noGrp="1"/>
              </p:cNvGraphicFramePr>
              <p:nvPr/>
            </p:nvGraphicFramePr>
            <p:xfrm>
              <a:off x="660400" y="1735594"/>
              <a:ext cx="3492533" cy="2589681"/>
            </p:xfrm>
            <a:graphic>
              <a:graphicData uri="http://schemas.openxmlformats.org/drawingml/2006/table">
                <a:tbl>
                  <a:tblPr firstRow="1" bandRow="1">
                    <a:tableStyleId>{5C22544A-7EE6-4342-B048-85BDC9FD1C3A}</a:tableStyleId>
                  </a:tblPr>
                  <a:tblGrid>
                    <a:gridCol w="847747"/>
                    <a:gridCol w="2644786"/>
                  </a:tblGrid>
                  <a:tr h="737870">
                    <a:tc>
                      <a:txBody>
                        <a:bodyPr/>
                        <a:lstStyle/>
                        <a:p>
                          <a:pPr algn="ctr">
                            <a:lnSpc>
                              <a:spcPct val="10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617220">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617220">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617220">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5780690" y="2045970"/>
              <a:ext cx="5423339" cy="2766060"/>
            </p:xfrm>
            <a:graphic>
              <a:graphicData uri="http://schemas.openxmlformats.org/drawingml/2006/table">
                <a:tbl>
                  <a:tblPr firstRow="1" bandRow="1">
                    <a:tableStyleId>{5C22544A-7EE6-4342-B048-85BDC9FD1C3A}</a:tableStyleId>
                  </a:tblPr>
                  <a:tblGrid>
                    <a:gridCol w="671003"/>
                    <a:gridCol w="1168307"/>
                    <a:gridCol w="3584029"/>
                  </a:tblGrid>
                  <a:tr h="0">
                    <a:tc>
                      <a:txBody>
                        <a:bodyPr/>
                        <a:lstStyle/>
                        <a:p>
                          <a:pPr algn="ctr">
                            <a:lnSpc>
                              <a:spcPct val="10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2</a:t>
                          </a:r>
                          <a:r>
                            <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gridSpan="3">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从该命题集中同时推出命题</a:t>
                          </a:r>
                          <a14:m>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和命题</a:t>
                          </a:r>
                          <a14:m>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，因此原命题集是不可满足的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0" name="表格 9"/>
              <p:cNvGraphicFramePr>
                <a:graphicFrameLocks noGrp="1"/>
              </p:cNvGraphicFramePr>
              <p:nvPr/>
            </p:nvGraphicFramePr>
            <p:xfrm>
              <a:off x="5780690" y="2045970"/>
              <a:ext cx="5423339" cy="2766060"/>
            </p:xfrm>
            <a:graphic>
              <a:graphicData uri="http://schemas.openxmlformats.org/drawingml/2006/table">
                <a:tbl>
                  <a:tblPr firstRow="1" bandRow="1">
                    <a:tableStyleId>{5C22544A-7EE6-4342-B048-85BDC9FD1C3A}</a:tableStyleId>
                  </a:tblPr>
                  <a:tblGrid>
                    <a:gridCol w="671003"/>
                    <a:gridCol w="1168307"/>
                    <a:gridCol w="3584029"/>
                  </a:tblGrid>
                  <a:tr h="617220">
                    <a:tc>
                      <a:txBody>
                        <a:bodyPr/>
                        <a:lstStyle/>
                        <a:p>
                          <a:pPr algn="ctr">
                            <a:lnSpc>
                              <a:spcPct val="10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2</a:t>
                          </a:r>
                          <a:r>
                            <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7220">
                    <a:tc>
                      <a:txBody>
                        <a:bodyPr/>
                        <a:lstStyle/>
                        <a:p>
                          <a:pPr algn="ctr">
                            <a:lnSpc>
                              <a:spcPct val="100000"/>
                            </a:lnSpc>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6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31620">
                    <a:tc gridSpan="3">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应用归结法进行证明 </a:t>
            </a:r>
            <a:r>
              <a:rPr lang="en-US" altLang="zh-CN" sz="4000" dirty="0">
                <a:latin typeface="黑体" panose="02010609060101010101" pitchFamily="49" charset="-122"/>
                <a:ea typeface="黑体" panose="02010609060101010101" pitchFamily="49" charset="-122"/>
                <a:cs typeface="Times New Roman" panose="02020603050405020304" pitchFamily="16" charset="0"/>
              </a:rPr>
              <a:t>(3)</a:t>
            </a:r>
            <a:endParaRPr lang="zh-CN" altLang="en-US" dirty="0"/>
          </a:p>
        </p:txBody>
      </p:sp>
      <p:sp>
        <p:nvSpPr>
          <p:cNvPr id="5" name="同侧圆角矩形 4"/>
          <p:cNvSpPr/>
          <p:nvPr/>
        </p:nvSpPr>
        <p:spPr>
          <a:xfrm>
            <a:off x="1732512" y="4325275"/>
            <a:ext cx="2531767" cy="3777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ts val="15"/>
              </a:spcAft>
            </a:pPr>
            <a:r>
              <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Knowledge base</a:t>
            </a:r>
            <a:endPar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532597" y="4622339"/>
            <a:ext cx="3524395" cy="1198880"/>
          </a:xfrm>
          <a:prstGeom prst="rect">
            <a:avLst/>
          </a:prstGeom>
        </p:spPr>
        <p:txBody>
          <a:bodyPr wrap="square">
            <a:spAutoFit/>
          </a:bodyPr>
          <a:lstStyle/>
          <a:p>
            <a:pPr algn="ctr">
              <a:spcAft>
                <a:spcPts val="0"/>
              </a:spcAft>
            </a:pP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证明如上命题集是不可满足的</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566864" y="1692507"/>
              <a:ext cx="3455859" cy="2781300"/>
            </p:xfrm>
            <a:graphic>
              <a:graphicData uri="http://schemas.openxmlformats.org/drawingml/2006/table">
                <a:tbl>
                  <a:tblPr firstRow="1" bandRow="1">
                    <a:tableStyleId>{5C22544A-7EE6-4342-B048-85BDC9FD1C3A}</a:tableStyleId>
                  </a:tblPr>
                  <a:tblGrid>
                    <a:gridCol w="838845"/>
                    <a:gridCol w="2617014"/>
                  </a:tblGrid>
                  <a:tr h="376422">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6422">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latin typeface="Cambria Math" panose="02040503050406030204"/>
                                    <a:ea typeface="Cambria Math" panose="02040503050406030204"/>
                                    <a:cs typeface="Times New Roman" panose="02020603050405020304" pitchFamily="16" charset="0"/>
                                  </a:rPr>
                                  <m:t>𝛽</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6422">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latin typeface="Cambria Math" panose="02040503050406030204"/>
                                    <a:ea typeface="Cambria Math" panose="02040503050406030204"/>
                                    <a:cs typeface="Times New Roman" panose="02020603050405020304" pitchFamily="16" charset="0"/>
                                  </a:rPr>
                                  <m:t>𝛾</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latin typeface="Cambria Math" panose="02040503050406030204"/>
                                    <a:ea typeface="Cambria Math" panose="02040503050406030204"/>
                                    <a:cs typeface="Times New Roman" panose="02020603050405020304" pitchFamily="16" charset="0"/>
                                  </a:rPr>
                                  <m:t>𝛼</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6422">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6422">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7" name="表格 6"/>
              <p:cNvGraphicFramePr>
                <a:graphicFrameLocks noGrp="1"/>
              </p:cNvGraphicFramePr>
              <p:nvPr/>
            </p:nvGraphicFramePr>
            <p:xfrm>
              <a:off x="566864" y="1692507"/>
              <a:ext cx="3455859" cy="2781300"/>
            </p:xfrm>
            <a:graphic>
              <a:graphicData uri="http://schemas.openxmlformats.org/drawingml/2006/table">
                <a:tbl>
                  <a:tblPr firstRow="1" bandRow="1">
                    <a:tableStyleId>{5C22544A-7EE6-4342-B048-85BDC9FD1C3A}</a:tableStyleId>
                  </a:tblPr>
                  <a:tblGrid>
                    <a:gridCol w="838845"/>
                    <a:gridCol w="2617014"/>
                  </a:tblGrid>
                  <a:tr h="556260">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112396" y="1550670"/>
              <a:ext cx="6045228" cy="3756660"/>
            </p:xfrm>
            <a:graphic>
              <a:graphicData uri="http://schemas.openxmlformats.org/drawingml/2006/table">
                <a:tbl>
                  <a:tblPr firstRow="1" bandRow="1">
                    <a:tableStyleId>{5C22544A-7EE6-4342-B048-85BDC9FD1C3A}</a:tableStyleId>
                  </a:tblPr>
                  <a:tblGrid>
                    <a:gridCol w="747947"/>
                    <a:gridCol w="1946597"/>
                    <a:gridCol w="3350684"/>
                  </a:tblGrid>
                  <a:tr h="374124">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Cambria Math" panose="02040503050406030204"/>
                                    <a:cs typeface="Times New Roman" panose="02020603050405020304" pitchFamily="16" charset="0"/>
                                  </a:rPr>
                                  <m:t>𝛼</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3</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gridSpan="3">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从该命题集合中可同时推出</a:t>
                          </a:r>
                          <a14:m>
                            <m:oMath xmlns:m="http://schemas.openxmlformats.org/officeDocument/2006/math">
                              <m:r>
                                <a:rPr lang="zh-CN" altLang="en-US" sz="3200" b="0" i="1" smtClean="0">
                                  <a:latin typeface="Cambria Math" panose="02040503050406030204"/>
                                  <a:ea typeface="Cambria Math" panose="02040503050406030204"/>
                                  <a:cs typeface="Times New Roman" panose="02020603050405020304" pitchFamily="16" charset="0"/>
                                </a:rPr>
                                <m:t>𝛼</m:t>
                              </m:r>
                            </m:oMath>
                          </a14:m>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oMath>
                          </a14:m>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两个命题，因此原命题集合是不可满足的</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nvGraphicFramePr>
            <p:xfrm>
              <a:off x="5112396" y="1550670"/>
              <a:ext cx="6045228" cy="3756660"/>
            </p:xfrm>
            <a:graphic>
              <a:graphicData uri="http://schemas.openxmlformats.org/drawingml/2006/table">
                <a:tbl>
                  <a:tblPr firstRow="1" bandRow="1">
                    <a:tableStyleId>{5C22544A-7EE6-4342-B048-85BDC9FD1C3A}</a:tableStyleId>
                  </a:tblPr>
                  <a:tblGrid>
                    <a:gridCol w="747947"/>
                    <a:gridCol w="1946597"/>
                    <a:gridCol w="3350684"/>
                  </a:tblGrid>
                  <a:tr h="556260">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3</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31620">
                    <a:tc gridSpan="3">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应用归结法进行证明 </a:t>
            </a:r>
            <a:r>
              <a:rPr lang="en-US" altLang="zh-CN" sz="4000" dirty="0">
                <a:latin typeface="黑体" panose="02010609060101010101" pitchFamily="49" charset="-122"/>
                <a:ea typeface="黑体" panose="02010609060101010101" pitchFamily="49" charset="-122"/>
                <a:cs typeface="Times New Roman" panose="02020603050405020304" pitchFamily="16" charset="0"/>
              </a:rPr>
              <a:t>(1)</a:t>
            </a:r>
            <a:endParaRPr lang="zh-CN" altLang="en-US" dirty="0"/>
          </a:p>
        </p:txBody>
      </p:sp>
      <p:sp>
        <p:nvSpPr>
          <p:cNvPr id="5" name="同侧圆角矩形 4"/>
          <p:cNvSpPr/>
          <p:nvPr/>
        </p:nvSpPr>
        <p:spPr>
          <a:xfrm>
            <a:off x="1732512" y="4325275"/>
            <a:ext cx="2531767" cy="3777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ts val="15"/>
              </a:spcAft>
            </a:pPr>
            <a:r>
              <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Knowledge base</a:t>
            </a:r>
            <a:endParaRPr lang="en-US" altLang="zh-CN" sz="2800" b="1" kern="12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 name="矩形 5"/>
              <p:cNvSpPr/>
              <p:nvPr/>
            </p:nvSpPr>
            <p:spPr>
              <a:xfrm>
                <a:off x="332800" y="4230682"/>
                <a:ext cx="4537710" cy="1198880"/>
              </a:xfrm>
              <a:prstGeom prst="rect">
                <a:avLst/>
              </a:prstGeom>
            </p:spPr>
            <p:txBody>
              <a:bodyPr wrap="none">
                <a:spAutoFit/>
              </a:bodyPr>
              <a:lstStyle/>
              <a:p>
                <a:pPr algn="ctr">
                  <a:spcAft>
                    <a:spcPts val="0"/>
                  </a:spcAft>
                </a:pP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已知如上命题成立，</a:t>
                </a:r>
                <a:endParaRPr lang="en-US" altLang="zh-CN" sz="3600" dirty="0">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pPr>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请证明命题</a:t>
                </a:r>
                <a14:m>
                  <m:oMath xmlns:m="http://schemas.openxmlformats.org/officeDocument/2006/math">
                    <m:r>
                      <a:rPr lang="zh-CN" altLang="en-US" sz="3600" i="1">
                        <a:latin typeface="Cambria Math" panose="02040503050406030204"/>
                        <a:ea typeface="黑体" panose="02010609060101010101" pitchFamily="49" charset="-122"/>
                        <a:cs typeface="Times New Roman" panose="02020603050405020304" pitchFamily="16" charset="0"/>
                      </a:rPr>
                      <m:t>𝛾</m:t>
                    </m:r>
                  </m:oMath>
                </a14:m>
                <a:r>
                  <a:rPr lang="zh-CN" altLang="en-US" sz="3600" dirty="0">
                    <a:latin typeface="Times New Roman" panose="02020603050405020304" pitchFamily="16" charset="0"/>
                    <a:ea typeface="黑体" panose="02010609060101010101" pitchFamily="49" charset="-122"/>
                    <a:cs typeface="Times New Roman" panose="02020603050405020304" pitchFamily="16" charset="0"/>
                  </a:rPr>
                  <a:t>是成立的</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32800" y="4230682"/>
                <a:ext cx="4537710" cy="1198880"/>
              </a:xfrm>
              <a:prstGeom prst="rect">
                <a:avLst/>
              </a:prstGeom>
              <a:blipFill rotWithShape="1">
                <a:blip r:embed="rId1"/>
                <a:stretch>
                  <a:fillRect l="-1" t="-26" r="-782"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1347112" y="1195415"/>
              <a:ext cx="2509087" cy="2674620"/>
            </p:xfrm>
            <a:graphic>
              <a:graphicData uri="http://schemas.openxmlformats.org/drawingml/2006/table">
                <a:tbl>
                  <a:tblPr firstRow="1" bandRow="1">
                    <a:tableStyleId>{5C22544A-7EE6-4342-B048-85BDC9FD1C3A}</a:tableStyleId>
                  </a:tblPr>
                  <a:tblGrid>
                    <a:gridCol w="609034"/>
                    <a:gridCol w="1900053"/>
                  </a:tblGrid>
                  <a:tr h="699715">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a:ea typeface="Cambria Math" panose="02040503050406030204"/>
                                    <a:cs typeface="Times New Roman" panose="02020603050405020304" pitchFamily="16" charset="0"/>
                                  </a:rPr>
                                  <m:t>→</m:t>
                                </m:r>
                                <m:r>
                                  <a:rPr lang="zh-CN" altLang="en-US" sz="36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7" name="表格 6"/>
              <p:cNvGraphicFramePr>
                <a:graphicFrameLocks noGrp="1"/>
              </p:cNvGraphicFramePr>
              <p:nvPr/>
            </p:nvGraphicFramePr>
            <p:xfrm>
              <a:off x="1347112" y="1195415"/>
              <a:ext cx="2509087" cy="2674620"/>
            </p:xfrm>
            <a:graphic>
              <a:graphicData uri="http://schemas.openxmlformats.org/drawingml/2006/table">
                <a:tbl>
                  <a:tblPr firstRow="1" bandRow="1">
                    <a:tableStyleId>{5C22544A-7EE6-4342-B048-85BDC9FD1C3A}</a:tableStyleId>
                  </a:tblPr>
                  <a:tblGrid>
                    <a:gridCol w="609034"/>
                    <a:gridCol w="1900053"/>
                  </a:tblGrid>
                  <a:tr h="891540">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891540">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891540">
                    <a:tc>
                      <a:txBody>
                        <a:bodyPr/>
                        <a:lstStyle/>
                        <a:p>
                          <a:pPr algn="ctr">
                            <a:lnSpc>
                              <a:spcPct val="150000"/>
                            </a:lnSpc>
                          </a:pPr>
                          <a:r>
                            <a:rPr lang="en-US" altLang="zh-CN" sz="36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endParaRPr lang="zh-CN" altLang="en-US" sz="36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05221" y="1110028"/>
              <a:ext cx="6246356" cy="4531411"/>
            </p:xfrm>
            <a:graphic>
              <a:graphicData uri="http://schemas.openxmlformats.org/drawingml/2006/table">
                <a:tbl>
                  <a:tblPr firstRow="1" bandRow="1">
                    <a:tableStyleId>{5C22544A-7EE6-4342-B048-85BDC9FD1C3A}</a:tableStyleId>
                  </a:tblPr>
                  <a:tblGrid>
                    <a:gridCol w="772832"/>
                    <a:gridCol w="1454737"/>
                    <a:gridCol w="4018787"/>
                  </a:tblGrid>
                  <a:tr h="637591">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已知</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𝛼</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进行蕴涵消除</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蕴涵消除</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solidFill>
                                      <a:srgbClr val="FF0000"/>
                                    </a:solidFill>
                                    <a:latin typeface="Cambria Math" panose="02040503050406030204"/>
                                    <a:ea typeface="Cambria Math" panose="02040503050406030204"/>
                                    <a:cs typeface="Times New Roman" panose="02020603050405020304" pitchFamily="16" charset="0"/>
                                  </a:rPr>
                                  <m:t>¬</m:t>
                                </m:r>
                                <m:r>
                                  <a:rPr lang="zh-CN" altLang="en-US" sz="3200" i="1" smtClean="0">
                                    <a:solidFill>
                                      <a:srgbClr val="FF0000"/>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假设命题</a:t>
                          </a:r>
                          <a14:m>
                            <m:oMath xmlns:m="http://schemas.openxmlformats.org/officeDocument/2006/math">
                              <m:r>
                                <a:rPr lang="zh-CN" altLang="en-US" sz="3200" i="1" smtClean="0">
                                  <a:solidFill>
                                    <a:srgbClr val="FF0000"/>
                                  </a:solidFill>
                                  <a:latin typeface="Cambria Math" panose="02040503050406030204"/>
                                  <a:ea typeface="黑体" panose="02010609060101010101" pitchFamily="49" charset="-122"/>
                                  <a:cs typeface="Times New Roman" panose="02020603050405020304" pitchFamily="16" charset="0"/>
                                </a:rPr>
                                <m:t>𝛾</m:t>
                              </m:r>
                            </m:oMath>
                          </a14:m>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不成立</a:t>
                          </a:r>
                          <a:endPar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a:ea typeface="Cambria Math" panose="02040503050406030204"/>
                                    <a:cs typeface="Times New Roman" panose="02020603050405020304" pitchFamily="16" charset="0"/>
                                  </a:rPr>
                                  <m:t>¬</m:t>
                                </m:r>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𝛽</m:t>
                                </m:r>
                              </m:oMath>
                            </m:oMathPara>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3200" b="0" i="1" smtClean="0">
                                    <a:solidFill>
                                      <a:srgbClr val="FF0000"/>
                                    </a:solidFill>
                                    <a:latin typeface="Cambria Math" panose="02040503050406030204"/>
                                    <a:ea typeface="黑体" panose="02010609060101010101" pitchFamily="49" charset="-122"/>
                                    <a:cs typeface="Times New Roman" panose="02020603050405020304" pitchFamily="16" charset="0"/>
                                  </a:rPr>
                                  <m:t>𝛾</m:t>
                                </m:r>
                              </m:oMath>
                            </m:oMathPara>
                          </a14:m>
                          <a:endPar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5</a:t>
                          </a: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假设不成立，命题</a:t>
                          </a:r>
                          <a14:m>
                            <m:oMath xmlns:m="http://schemas.openxmlformats.org/officeDocument/2006/math">
                              <m:r>
                                <a:rPr lang="zh-CN" altLang="en-US" sz="3200" b="0" i="1" smtClean="0">
                                  <a:solidFill>
                                    <a:schemeClr val="tx1"/>
                                  </a:solidFill>
                                  <a:latin typeface="Cambria Math" panose="02040503050406030204"/>
                                  <a:ea typeface="黑体" panose="02010609060101010101" pitchFamily="49" charset="-122"/>
                                  <a:cs typeface="Times New Roman" panose="02020603050405020304" pitchFamily="16" charset="0"/>
                                </a:rPr>
                                <m:t>𝛾</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成立</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nvGraphicFramePr>
            <p:xfrm>
              <a:off x="5305221" y="1110028"/>
              <a:ext cx="6246356" cy="4531411"/>
            </p:xfrm>
            <a:graphic>
              <a:graphicData uri="http://schemas.openxmlformats.org/drawingml/2006/table">
                <a:tbl>
                  <a:tblPr firstRow="1" bandRow="1">
                    <a:tableStyleId>{5C22544A-7EE6-4342-B048-85BDC9FD1C3A}</a:tableStyleId>
                  </a:tblPr>
                  <a:tblGrid>
                    <a:gridCol w="772832"/>
                    <a:gridCol w="1454737"/>
                    <a:gridCol w="4018787"/>
                  </a:tblGrid>
                  <a:tr h="637540">
                    <a:tc>
                      <a:txBody>
                        <a:bodyPr/>
                        <a:lstStyle/>
                        <a:p>
                          <a:pPr algn="ctr">
                            <a:lnSpc>
                              <a:spcPct val="100000"/>
                            </a:lnSpc>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algn="ctr">
                            <a:lnSpc>
                              <a:spcPct val="100000"/>
                            </a:lnSpc>
                          </a:pP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已知</a:t>
                          </a:r>
                          <a:endPar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进行蕴涵消除</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sym typeface="Wingdings 2" panose="05020102010507070707" pitchFamily="18" charset="2"/>
                            </a:rPr>
                            <a:t></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a:t>
                          </a:r>
                          <a:r>
                            <a:rPr lang="zh-CN" altLang="en-US" sz="32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蕴涵消除</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5</a:t>
                          </a: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进行归结</a:t>
                          </a:r>
                          <a:endParaRPr lang="zh-CN" altLang="en-US" sz="32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6260">
                    <a:tc>
                      <a:txBody>
                        <a:bodyPr/>
                        <a:lstStyle/>
                        <a:p>
                          <a:pPr algn="ctr">
                            <a:lnSpc>
                              <a:spcPct val="100000"/>
                            </a:lnSpc>
                          </a:pP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hMerge="1">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命题范式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nSpc>
                    <a:spcPct val="100000"/>
                  </a:lnSpc>
                  <a:spcAft>
                    <a:spcPts val="0"/>
                  </a:spcAft>
                  <a:buFont typeface="Wingdings" panose="05000000000000000000" pitchFamily="2" charset="2"/>
                  <a:buChar char="l"/>
                </a:pPr>
                <a:r>
                  <a:rPr lang="zh-CN" altLang="en-US" b="0" dirty="0">
                    <a:latin typeface="Times New Roman" panose="02020603050405020304" pitchFamily="16" charset="0"/>
                    <a:cs typeface="Times New Roman" panose="02020603050405020304" pitchFamily="16" charset="0"/>
                  </a:rPr>
                  <a:t>有限个简单合取式构成的析取式称为</a:t>
                </a:r>
                <a:r>
                  <a:rPr lang="zh-CN" altLang="en-US" b="0" dirty="0">
                    <a:solidFill>
                      <a:srgbClr val="C00000"/>
                    </a:solidFill>
                    <a:latin typeface="Times New Roman" panose="02020603050405020304" pitchFamily="16" charset="0"/>
                    <a:cs typeface="Times New Roman" panose="02020603050405020304" pitchFamily="16" charset="0"/>
                  </a:rPr>
                  <a:t>析取范式</a:t>
                </a:r>
                <a:endParaRPr lang="zh-CN" altLang="en-US" b="0" dirty="0">
                  <a:solidFill>
                    <a:srgbClr val="C00000"/>
                  </a:solidFill>
                  <a:latin typeface="Times New Roman" panose="02020603050405020304" pitchFamily="16" charset="0"/>
                  <a:cs typeface="Times New Roman" panose="02020603050405020304" pitchFamily="16" charset="0"/>
                </a:endParaRPr>
              </a:p>
              <a:p>
                <a:pPr>
                  <a:lnSpc>
                    <a:spcPct val="100000"/>
                  </a:lnSpc>
                  <a:buFont typeface="Wingdings" panose="05000000000000000000" pitchFamily="2" charset="2"/>
                  <a:buChar char="l"/>
                </a:pPr>
                <a:r>
                  <a:rPr lang="zh-CN" altLang="en-US" b="0" dirty="0">
                    <a:latin typeface="Times New Roman" panose="02020603050405020304" pitchFamily="16" charset="0"/>
                    <a:cs typeface="Times New Roman" panose="02020603050405020304" pitchFamily="16" charset="0"/>
                  </a:rPr>
                  <a:t>由有限个简单析取式构成的合取式称为</a:t>
                </a:r>
                <a:r>
                  <a:rPr lang="zh-CN" altLang="en-US" b="0" dirty="0">
                    <a:solidFill>
                      <a:srgbClr val="C00000"/>
                    </a:solidFill>
                    <a:latin typeface="Times New Roman" panose="02020603050405020304" pitchFamily="16" charset="0"/>
                    <a:cs typeface="Times New Roman" panose="02020603050405020304" pitchFamily="16" charset="0"/>
                  </a:rPr>
                  <a:t>合取范式</a:t>
                </a:r>
                <a:endParaRPr lang="zh-CN" altLang="en-US" b="0" dirty="0">
                  <a:solidFill>
                    <a:srgbClr val="C00000"/>
                  </a:solidFill>
                  <a:latin typeface="Times New Roman" panose="02020603050405020304" pitchFamily="16" charset="0"/>
                  <a:cs typeface="Times New Roman" panose="02020603050405020304" pitchFamily="16" charset="0"/>
                </a:endParaRPr>
              </a:p>
              <a:p>
                <a:pPr>
                  <a:lnSpc>
                    <a:spcPct val="100000"/>
                  </a:lnSpc>
                  <a:buFont typeface="Wingdings" panose="05000000000000000000" pitchFamily="2" charset="2"/>
                  <a:buChar char="l"/>
                </a:pPr>
                <a:r>
                  <a:rPr lang="zh-CN" altLang="en-US" b="0" dirty="0">
                    <a:latin typeface="Times New Roman" panose="02020603050405020304" pitchFamily="16" charset="0"/>
                    <a:cs typeface="Times New Roman" panose="02020603050405020304" pitchFamily="16" charset="0"/>
                  </a:rPr>
                  <a:t>析取范式与合取范式统称为</a:t>
                </a:r>
                <a:r>
                  <a:rPr lang="zh-CN" altLang="en-US" b="0" dirty="0">
                    <a:solidFill>
                      <a:srgbClr val="C00000"/>
                    </a:solidFill>
                    <a:latin typeface="Times New Roman" panose="02020603050405020304" pitchFamily="16" charset="0"/>
                    <a:cs typeface="Times New Roman" panose="02020603050405020304" pitchFamily="16" charset="0"/>
                  </a:rPr>
                  <a:t>范式 </a:t>
                </a:r>
                <a:r>
                  <a:rPr lang="en-US" altLang="zh-CN" b="0" dirty="0">
                    <a:solidFill>
                      <a:srgbClr val="C00000"/>
                    </a:solidFill>
                    <a:latin typeface="Times New Roman" panose="02020603050405020304" pitchFamily="16" charset="0"/>
                    <a:cs typeface="Times New Roman" panose="02020603050405020304" pitchFamily="16" charset="0"/>
                  </a:rPr>
                  <a:t>(normal form)</a:t>
                </a:r>
                <a:endParaRPr lang="en-US" altLang="zh-CN" b="0" dirty="0">
                  <a:solidFill>
                    <a:srgbClr val="C00000"/>
                  </a:solidFill>
                  <a:latin typeface="Times New Roman" panose="02020603050405020304" pitchFamily="16" charset="0"/>
                  <a:cs typeface="Times New Roman" panose="02020603050405020304" pitchFamily="16" charset="0"/>
                </a:endParaRPr>
              </a:p>
              <a:p>
                <a:pPr marL="342900" indent="-342900">
                  <a:lnSpc>
                    <a:spcPct val="150000"/>
                  </a:lnSpc>
                  <a:buFont typeface="Wingdings" panose="05000000000000000000" pitchFamily="2" charset="2"/>
                  <a:buChar char="u"/>
                </a:pPr>
                <a:r>
                  <a:rPr lang="zh-CN" altLang="en-US" b="0" dirty="0">
                    <a:solidFill>
                      <a:srgbClr val="C00000"/>
                    </a:solidFill>
                    <a:latin typeface="Times New Roman" panose="02020603050405020304" pitchFamily="16" charset="0"/>
                    <a:cs typeface="Times New Roman" panose="02020603050405020304" pitchFamily="16" charset="0"/>
                  </a:rPr>
                  <a:t>假设</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𝑖</m:t>
                        </m:r>
                      </m:sub>
                    </m:sSub>
                  </m:oMath>
                </a14:m>
                <a:r>
                  <a:rPr lang="zh-CN" altLang="en-US" b="0" dirty="0">
                    <a:solidFill>
                      <a:srgbClr val="C00000"/>
                    </a:solidFill>
                    <a:latin typeface="Times New Roman" panose="02020603050405020304" pitchFamily="16" charset="0"/>
                    <a:cs typeface="Times New Roman" panose="02020603050405020304" pitchFamily="16" charset="0"/>
                  </a:rPr>
                  <a:t>为简单的合取式，则</a:t>
                </a:r>
                <a14:m>
                  <m:oMath xmlns:m="http://schemas.openxmlformats.org/officeDocument/2006/math">
                    <m:r>
                      <a:rPr lang="zh-CN" altLang="en-US" b="0" i="1">
                        <a:solidFill>
                          <a:srgbClr val="C00000"/>
                        </a:solidFill>
                        <a:latin typeface="Cambria Math" panose="02040503050406030204"/>
                        <a:cs typeface="Times New Roman" panose="02020603050405020304" pitchFamily="16" charset="0"/>
                      </a:rPr>
                      <m:t>𝛼</m:t>
                    </m:r>
                    <m:r>
                      <a:rPr lang="en-US" altLang="zh-CN" b="0" i="1">
                        <a:solidFill>
                          <a:srgbClr val="C00000"/>
                        </a:solidFill>
                        <a:latin typeface="Cambria Math" panose="02040503050406030204"/>
                        <a:cs typeface="Times New Roman" panose="02020603050405020304" pitchFamily="16" charset="0"/>
                      </a:rPr>
                      <m:t>=</m:t>
                    </m:r>
                  </m:oMath>
                </a14:m>
                <a:r>
                  <a:rPr lang="en-US" altLang="zh-CN" b="0" dirty="0">
                    <a:solidFill>
                      <a:srgbClr val="C00000"/>
                    </a:solidFill>
                    <a:cs typeface="Times New Roman" panose="02020603050405020304" pitchFamily="16" charset="0"/>
                  </a:rPr>
                  <a:t> </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1</m:t>
                        </m:r>
                      </m:sub>
                    </m:sSub>
                    <m:r>
                      <a:rPr lang="en-US" altLang="zh-CN" b="0" i="1">
                        <a:solidFill>
                          <a:srgbClr val="C00000"/>
                        </a:solidFill>
                        <a:latin typeface="Cambria Math" panose="02040503050406030204"/>
                        <a:ea typeface="Cambria Math" panose="02040503050406030204"/>
                        <a:cs typeface="Times New Roman" panose="02020603050405020304" pitchFamily="16" charset="0"/>
                      </a:rPr>
                      <m:t>∨</m:t>
                    </m:r>
                  </m:oMath>
                </a14:m>
                <a:r>
                  <a:rPr lang="en-US" altLang="zh-CN" b="0" dirty="0">
                    <a:solidFill>
                      <a:srgbClr val="C00000"/>
                    </a:solidFill>
                    <a:cs typeface="Times New Roman" panose="02020603050405020304" pitchFamily="16" charset="0"/>
                  </a:rPr>
                  <a:t> </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2</m:t>
                        </m:r>
                      </m:sub>
                    </m:sSub>
                    <m:r>
                      <a:rPr lang="en-US" altLang="zh-CN" b="0" i="1">
                        <a:solidFill>
                          <a:srgbClr val="C00000"/>
                        </a:solidFill>
                        <a:latin typeface="Cambria Math" panose="02040503050406030204"/>
                        <a:ea typeface="Cambria Math" panose="02040503050406030204"/>
                        <a:cs typeface="Times New Roman" panose="02020603050405020304" pitchFamily="16" charset="0"/>
                      </a:rPr>
                      <m:t>∨</m:t>
                    </m:r>
                    <m:r>
                      <a:rPr lang="en-US" altLang="zh-CN" b="0">
                        <a:solidFill>
                          <a:srgbClr val="C00000"/>
                        </a:solidFill>
                        <a:latin typeface="Cambria Math" panose="02040503050406030204"/>
                        <a:ea typeface="Cambria Math" panose="02040503050406030204"/>
                        <a:cs typeface="Times New Roman" panose="02020603050405020304" pitchFamily="16" charset="0"/>
                      </a:rPr>
                      <m:t>…</m:t>
                    </m:r>
                    <m:r>
                      <a:rPr lang="en-US" altLang="zh-CN" b="0" i="1">
                        <a:solidFill>
                          <a:srgbClr val="C00000"/>
                        </a:solidFill>
                        <a:latin typeface="Cambria Math" panose="02040503050406030204"/>
                        <a:ea typeface="Cambria Math" panose="02040503050406030204"/>
                        <a:cs typeface="Times New Roman" panose="02020603050405020304" pitchFamily="16" charset="0"/>
                      </a:rPr>
                      <m:t>∨</m:t>
                    </m:r>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𝑘</m:t>
                        </m:r>
                      </m:sub>
                    </m:sSub>
                  </m:oMath>
                </a14:m>
                <a:r>
                  <a:rPr lang="zh-CN" altLang="en-US" b="0" dirty="0">
                    <a:solidFill>
                      <a:srgbClr val="C00000"/>
                    </a:solidFill>
                    <a:latin typeface="Times New Roman" panose="02020603050405020304" pitchFamily="16" charset="0"/>
                    <a:cs typeface="Times New Roman" panose="02020603050405020304" pitchFamily="16" charset="0"/>
                  </a:rPr>
                  <a:t>为析取范式</a:t>
                </a:r>
                <a:endParaRPr lang="en-US" altLang="zh-CN" b="0" dirty="0">
                  <a:solidFill>
                    <a:srgbClr val="C00000"/>
                  </a:solidFill>
                  <a:latin typeface="Times New Roman" panose="02020603050405020304" pitchFamily="16" charset="0"/>
                  <a:cs typeface="Times New Roman" panose="02020603050405020304" pitchFamily="16" charset="0"/>
                </a:endParaRPr>
              </a:p>
              <a:p>
                <a:pPr lvl="1">
                  <a:lnSpc>
                    <a:spcPct val="100000"/>
                  </a:lnSpc>
                  <a:buFont typeface="Wingdings" panose="05000000000000000000" pitchFamily="2" charset="2"/>
                  <a:buChar char="l"/>
                </a:pPr>
                <a:r>
                  <a:rPr lang="zh-CN" altLang="en-US" b="0" dirty="0">
                    <a:latin typeface="Times New Roman" panose="02020603050405020304" pitchFamily="16" charset="0"/>
                    <a:cs typeface="Times New Roman" panose="02020603050405020304" pitchFamily="16" charset="0"/>
                  </a:rPr>
                  <a:t>例如：</a:t>
                </a:r>
                <a14:m>
                  <m:oMath xmlns:m="http://schemas.openxmlformats.org/officeDocument/2006/math">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1</m:t>
                        </m:r>
                      </m:sub>
                    </m:sSub>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2</m:t>
                        </m:r>
                      </m:sub>
                    </m:sSub>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3</m:t>
                        </m:r>
                      </m:sub>
                    </m:sSub>
                  </m:oMath>
                </a14:m>
                <a:r>
                  <a:rPr lang="en-US" altLang="zh-CN" b="0" dirty="0">
                    <a:latin typeface="Times New Roman" panose="02020603050405020304" pitchFamily="16" charset="0"/>
                    <a:cs typeface="Times New Roman" panose="02020603050405020304" pitchFamily="16" charset="0"/>
                  </a:rPr>
                  <a:t>,</a:t>
                </a:r>
                <a:r>
                  <a:rPr lang="zh-CN" altLang="en-US" b="0" dirty="0">
                    <a:latin typeface="Times New Roman" panose="02020603050405020304" pitchFamily="16" charset="0"/>
                    <a:cs typeface="Times New Roman" panose="02020603050405020304" pitchFamily="16" charset="0"/>
                  </a:rPr>
                  <a:t> </a:t>
                </a:r>
                <a14:m>
                  <m:oMath xmlns:m="http://schemas.openxmlformats.org/officeDocument/2006/math">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1</m:t>
                        </m:r>
                      </m:sub>
                    </m:sSub>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3</m:t>
                        </m:r>
                      </m:sub>
                    </m:sSub>
                    <m:r>
                      <a:rPr lang="en-US" altLang="zh-CN" b="0">
                        <a:latin typeface="Cambria Math" panose="02040503050406030204" pitchFamily="18" charset="0"/>
                        <a:cs typeface="Times New Roman" panose="02020603050405020304" pitchFamily="16" charset="0"/>
                      </a:rPr>
                      <m:t>∨</m:t>
                    </m:r>
                  </m:oMath>
                </a14:m>
                <a:r>
                  <a:rPr lang="en-US" altLang="zh-CN" b="0"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b="0" i="1">
                            <a:latin typeface="Cambria Math" panose="02040503050406030204" pitchFamily="18" charset="0"/>
                            <a:cs typeface="Times New Roman" panose="02020603050405020304" pitchFamily="16" charset="0"/>
                          </a:rPr>
                        </m:ctrlPr>
                      </m:sSubPr>
                      <m:e>
                        <m:r>
                          <a:rPr lang="zh-CN" altLang="en-US" b="0">
                            <a:latin typeface="Cambria Math" panose="02040503050406030204" pitchFamily="18" charset="0"/>
                            <a:cs typeface="Times New Roman" panose="02020603050405020304" pitchFamily="16" charset="0"/>
                          </a:rPr>
                          <m:t>𝛼</m:t>
                        </m:r>
                      </m:e>
                      <m:sub>
                        <m:r>
                          <a:rPr lang="en-US" altLang="zh-CN" b="0">
                            <a:latin typeface="Cambria Math" panose="02040503050406030204" pitchFamily="18" charset="0"/>
                            <a:cs typeface="Times New Roman" panose="02020603050405020304" pitchFamily="16" charset="0"/>
                          </a:rPr>
                          <m:t>2</m:t>
                        </m:r>
                      </m:sub>
                    </m:sSub>
                  </m:oMath>
                </a14:m>
                <a:r>
                  <a:rPr lang="en-US" altLang="zh-CN" b="0" dirty="0">
                    <a:latin typeface="Times New Roman" panose="02020603050405020304" pitchFamily="16" charset="0"/>
                    <a:cs typeface="Times New Roman" panose="02020603050405020304" pitchFamily="16" charset="0"/>
                  </a:rPr>
                  <a:t> </a:t>
                </a:r>
                <a:r>
                  <a:rPr lang="zh-CN" altLang="en-US" b="0" dirty="0">
                    <a:latin typeface="Times New Roman" panose="02020603050405020304" pitchFamily="16" charset="0"/>
                    <a:cs typeface="Times New Roman" panose="02020603050405020304" pitchFamily="16" charset="0"/>
                  </a:rPr>
                  <a:t>等</a:t>
                </a:r>
                <a:endParaRPr lang="zh-CN" altLang="en-US" b="0" dirty="0">
                  <a:latin typeface="Times New Roman" panose="02020603050405020304" pitchFamily="16" charset="0"/>
                  <a:cs typeface="Times New Roman" panose="02020603050405020304" pitchFamily="16" charset="0"/>
                </a:endParaRPr>
              </a:p>
              <a:p>
                <a:pPr marL="342900" indent="-342900">
                  <a:lnSpc>
                    <a:spcPct val="150000"/>
                  </a:lnSpc>
                  <a:buFont typeface="Wingdings" panose="05000000000000000000" pitchFamily="2" charset="2"/>
                  <a:buChar char="u"/>
                </a:pPr>
                <a:r>
                  <a:rPr lang="zh-CN" altLang="en-US" b="0" dirty="0">
                    <a:solidFill>
                      <a:srgbClr val="C00000"/>
                    </a:solidFill>
                    <a:latin typeface="Times New Roman" panose="02020603050405020304" pitchFamily="16" charset="0"/>
                    <a:cs typeface="Times New Roman" panose="02020603050405020304" pitchFamily="16" charset="0"/>
                  </a:rPr>
                  <a:t>假设</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𝑖</m:t>
                        </m:r>
                      </m:sub>
                    </m:sSub>
                  </m:oMath>
                </a14:m>
                <a:r>
                  <a:rPr lang="zh-CN" altLang="en-US" b="0" dirty="0">
                    <a:solidFill>
                      <a:srgbClr val="C00000"/>
                    </a:solidFill>
                    <a:latin typeface="Times New Roman" panose="02020603050405020304" pitchFamily="16" charset="0"/>
                    <a:cs typeface="Times New Roman" panose="02020603050405020304" pitchFamily="16" charset="0"/>
                  </a:rPr>
                  <a:t>为简单的析取式，则</a:t>
                </a:r>
                <a14:m>
                  <m:oMath xmlns:m="http://schemas.openxmlformats.org/officeDocument/2006/math">
                    <m:r>
                      <a:rPr lang="zh-CN" altLang="en-US" b="0" i="1">
                        <a:solidFill>
                          <a:srgbClr val="C00000"/>
                        </a:solidFill>
                        <a:latin typeface="Cambria Math" panose="02040503050406030204"/>
                        <a:cs typeface="Times New Roman" panose="02020603050405020304" pitchFamily="16" charset="0"/>
                      </a:rPr>
                      <m:t>𝛼</m:t>
                    </m:r>
                    <m:r>
                      <a:rPr lang="en-US" altLang="zh-CN" b="0" i="1">
                        <a:solidFill>
                          <a:srgbClr val="C00000"/>
                        </a:solidFill>
                        <a:latin typeface="Cambria Math" panose="02040503050406030204"/>
                        <a:cs typeface="Times New Roman" panose="02020603050405020304" pitchFamily="16" charset="0"/>
                      </a:rPr>
                      <m:t>=</m:t>
                    </m:r>
                  </m:oMath>
                </a14:m>
                <a:r>
                  <a:rPr lang="en-US" altLang="zh-CN" b="0" dirty="0">
                    <a:solidFill>
                      <a:srgbClr val="C00000"/>
                    </a:solidFill>
                    <a:cs typeface="Times New Roman" panose="02020603050405020304" pitchFamily="16" charset="0"/>
                  </a:rPr>
                  <a:t> </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1</m:t>
                        </m:r>
                      </m:sub>
                    </m:sSub>
                    <m:r>
                      <a:rPr lang="en-US" altLang="zh-CN" b="0" i="1">
                        <a:solidFill>
                          <a:srgbClr val="C00000"/>
                        </a:solidFill>
                        <a:latin typeface="Cambria Math" panose="02040503050406030204"/>
                        <a:ea typeface="Cambria Math" panose="02040503050406030204"/>
                        <a:cs typeface="Times New Roman" panose="02020603050405020304" pitchFamily="16" charset="0"/>
                      </a:rPr>
                      <m:t>∧</m:t>
                    </m:r>
                  </m:oMath>
                </a14:m>
                <a:r>
                  <a:rPr lang="en-US" altLang="zh-CN" b="0" dirty="0">
                    <a:solidFill>
                      <a:srgbClr val="C00000"/>
                    </a:solidFill>
                    <a:cs typeface="Times New Roman" panose="02020603050405020304" pitchFamily="16" charset="0"/>
                  </a:rPr>
                  <a:t> </a:t>
                </a:r>
                <a14:m>
                  <m:oMath xmlns:m="http://schemas.openxmlformats.org/officeDocument/2006/math">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2</m:t>
                        </m:r>
                      </m:sub>
                    </m:sSub>
                  </m:oMath>
                </a14:m>
                <a:r>
                  <a:rPr lang="en-US" altLang="zh-CN" b="0" dirty="0">
                    <a:solidFill>
                      <a:srgbClr val="C00000"/>
                    </a:solidFill>
                    <a:ea typeface="Cambria Math" panose="02040503050406030204"/>
                    <a:cs typeface="Times New Roman" panose="02020603050405020304" pitchFamily="16" charset="0"/>
                  </a:rPr>
                  <a:t> </a:t>
                </a:r>
                <a14:m>
                  <m:oMath xmlns:m="http://schemas.openxmlformats.org/officeDocument/2006/math">
                    <m:r>
                      <a:rPr lang="en-US" altLang="zh-CN" b="0" i="1">
                        <a:solidFill>
                          <a:srgbClr val="C00000"/>
                        </a:solidFill>
                        <a:latin typeface="Cambria Math" panose="02040503050406030204"/>
                        <a:ea typeface="Cambria Math" panose="02040503050406030204"/>
                        <a:cs typeface="Times New Roman" panose="02020603050405020304" pitchFamily="16" charset="0"/>
                      </a:rPr>
                      <m:t>∧</m:t>
                    </m:r>
                    <m:r>
                      <a:rPr lang="en-US" altLang="zh-CN" b="0">
                        <a:solidFill>
                          <a:srgbClr val="C00000"/>
                        </a:solidFill>
                        <a:latin typeface="Cambria Math" panose="02040503050406030204"/>
                        <a:ea typeface="Cambria Math" panose="02040503050406030204"/>
                        <a:cs typeface="Times New Roman" panose="02020603050405020304" pitchFamily="16" charset="0"/>
                      </a:rPr>
                      <m:t>…</m:t>
                    </m:r>
                    <m:r>
                      <a:rPr lang="en-US" altLang="zh-CN" b="0" i="1">
                        <a:solidFill>
                          <a:srgbClr val="C00000"/>
                        </a:solidFill>
                        <a:latin typeface="Cambria Math" panose="02040503050406030204"/>
                        <a:ea typeface="Cambria Math" panose="02040503050406030204"/>
                        <a:cs typeface="Times New Roman" panose="02020603050405020304" pitchFamily="16" charset="0"/>
                      </a:rPr>
                      <m:t>∧</m:t>
                    </m:r>
                    <m:sSub>
                      <m:sSubPr>
                        <m:ctrlPr>
                          <a:rPr lang="en-US" altLang="zh-CN" b="0" i="1">
                            <a:solidFill>
                              <a:srgbClr val="C00000"/>
                            </a:solidFill>
                            <a:latin typeface="Cambria Math" panose="02040503050406030204" pitchFamily="18" charset="0"/>
                            <a:cs typeface="Times New Roman" panose="02020603050405020304" pitchFamily="16" charset="0"/>
                          </a:rPr>
                        </m:ctrlPr>
                      </m:sSubPr>
                      <m:e>
                        <m:r>
                          <a:rPr lang="zh-CN" altLang="en-US" b="0" i="1">
                            <a:solidFill>
                              <a:srgbClr val="C00000"/>
                            </a:solidFill>
                            <a:latin typeface="Cambria Math" panose="02040503050406030204"/>
                            <a:cs typeface="Times New Roman" panose="02020603050405020304" pitchFamily="16" charset="0"/>
                          </a:rPr>
                          <m:t>𝛼</m:t>
                        </m:r>
                      </m:e>
                      <m:sub>
                        <m:r>
                          <a:rPr lang="en-US" altLang="zh-CN" b="0" i="1">
                            <a:solidFill>
                              <a:srgbClr val="C00000"/>
                            </a:solidFill>
                            <a:latin typeface="Cambria Math" panose="02040503050406030204"/>
                            <a:cs typeface="Times New Roman" panose="02020603050405020304" pitchFamily="16" charset="0"/>
                          </a:rPr>
                          <m:t>𝑘</m:t>
                        </m:r>
                      </m:sub>
                    </m:sSub>
                  </m:oMath>
                </a14:m>
                <a:r>
                  <a:rPr lang="zh-CN" altLang="en-US" b="0" dirty="0">
                    <a:solidFill>
                      <a:srgbClr val="C00000"/>
                    </a:solidFill>
                    <a:latin typeface="Times New Roman" panose="02020603050405020304" pitchFamily="16" charset="0"/>
                    <a:cs typeface="Times New Roman" panose="02020603050405020304" pitchFamily="16" charset="0"/>
                  </a:rPr>
                  <a:t>为合取范式</a:t>
                </a:r>
                <a:endParaRPr lang="en-US" altLang="zh-CN" b="0" dirty="0">
                  <a:solidFill>
                    <a:srgbClr val="C00000"/>
                  </a:solidFill>
                  <a:latin typeface="Times New Roman" panose="02020603050405020304" pitchFamily="16" charset="0"/>
                  <a:cs typeface="Times New Roman" panose="02020603050405020304" pitchFamily="16" charset="0"/>
                </a:endParaRPr>
              </a:p>
              <a:p>
                <a:pPr lvl="1">
                  <a:lnSpc>
                    <a:spcPct val="100000"/>
                  </a:lnSpc>
                  <a:buFont typeface="Wingdings" panose="05000000000000000000" pitchFamily="2" charset="2"/>
                  <a:buChar char="l"/>
                </a:pPr>
                <a:r>
                  <a:rPr lang="zh-CN" altLang="en-US" dirty="0">
                    <a:latin typeface="Times New Roman" panose="02020603050405020304" pitchFamily="16" charset="0"/>
                    <a:cs typeface="Times New Roman" panose="02020603050405020304" pitchFamily="16" charset="0"/>
                  </a:rPr>
                  <a:t>例如：</a:t>
                </a:r>
                <a14:m>
                  <m:oMath xmlns:m="http://schemas.openxmlformats.org/officeDocument/2006/math">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1</m:t>
                        </m:r>
                      </m:sub>
                    </m:sSub>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2</m:t>
                        </m:r>
                      </m:sub>
                    </m:sSub>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a:latin typeface="Cambria Math" panose="02040503050406030204" pitchFamily="18" charset="0"/>
                            <a:cs typeface="Times New Roman" panose="02020603050405020304" pitchFamily="16" charset="0"/>
                          </a:rPr>
                          <m:t>¬</m:t>
                        </m:r>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3</m:t>
                        </m:r>
                      </m:sub>
                    </m:sSub>
                  </m:oMath>
                </a14:m>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 </a:t>
                </a:r>
                <a14:m>
                  <m:oMath xmlns:m="http://schemas.openxmlformats.org/officeDocument/2006/math">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1</m:t>
                        </m:r>
                      </m:sub>
                    </m:sSub>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3</m:t>
                        </m:r>
                      </m:sub>
                    </m:sSub>
                    <m:r>
                      <a:rPr lang="en-US" altLang="zh-CN">
                        <a:latin typeface="Cambria Math" panose="02040503050406030204" pitchFamily="18" charset="0"/>
                        <a:cs typeface="Times New Roman" panose="02020603050405020304" pitchFamily="16" charset="0"/>
                      </a:rPr>
                      <m:t>∧</m:t>
                    </m:r>
                  </m:oMath>
                </a14:m>
                <a:r>
                  <a:rPr lang="en-US" altLang="zh-CN" dirty="0">
                    <a:latin typeface="Times New Roman" panose="02020603050405020304" pitchFamily="16" charset="0"/>
                    <a:cs typeface="Times New Roman" panose="02020603050405020304" pitchFamily="16" charset="0"/>
                  </a:rPr>
                  <a:t> </a:t>
                </a:r>
                <a14:m>
                  <m:oMath xmlns:m="http://schemas.openxmlformats.org/officeDocument/2006/math">
                    <m:d>
                      <m:dPr>
                        <m:ctrlPr>
                          <a:rPr lang="en-US" altLang="zh-CN" i="1">
                            <a:latin typeface="Cambria Math" panose="02040503050406030204" pitchFamily="18" charset="0"/>
                            <a:cs typeface="Times New Roman" panose="02020603050405020304" pitchFamily="16" charset="0"/>
                          </a:rPr>
                        </m:ctrlPr>
                      </m:dPr>
                      <m:e>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2</m:t>
                            </m:r>
                          </m:sub>
                        </m:sSub>
                        <m:r>
                          <a:rPr lang="en-US" altLang="zh-CN">
                            <a:latin typeface="Cambria Math" panose="02040503050406030204" pitchFamily="18" charset="0"/>
                            <a:cs typeface="Times New Roman" panose="02020603050405020304" pitchFamily="16" charset="0"/>
                          </a:rPr>
                          <m:t>∨</m:t>
                        </m:r>
                        <m:sSub>
                          <m:sSubPr>
                            <m:ctrlPr>
                              <a:rPr lang="en-US" altLang="zh-CN" i="1">
                                <a:latin typeface="Cambria Math" panose="02040503050406030204" pitchFamily="18" charset="0"/>
                                <a:cs typeface="Times New Roman" panose="02020603050405020304" pitchFamily="16" charset="0"/>
                              </a:rPr>
                            </m:ctrlPr>
                          </m:sSubPr>
                          <m:e>
                            <m:r>
                              <a:rPr lang="zh-CN" altLang="en-US">
                                <a:latin typeface="Cambria Math" panose="02040503050406030204" pitchFamily="18" charset="0"/>
                                <a:cs typeface="Times New Roman" panose="02020603050405020304" pitchFamily="16" charset="0"/>
                              </a:rPr>
                              <m:t>𝛼</m:t>
                            </m:r>
                          </m:e>
                          <m:sub>
                            <m:r>
                              <a:rPr lang="en-US" altLang="zh-CN">
                                <a:latin typeface="Cambria Math" panose="02040503050406030204" pitchFamily="18" charset="0"/>
                                <a:cs typeface="Times New Roman" panose="02020603050405020304" pitchFamily="16" charset="0"/>
                              </a:rPr>
                              <m:t>4</m:t>
                            </m:r>
                          </m:sub>
                        </m:sSub>
                      </m:e>
                    </m:d>
                  </m:oMath>
                </a14:m>
                <a:r>
                  <a:rPr lang="zh-CN" altLang="en-US" dirty="0">
                    <a:latin typeface="Times New Roman" panose="02020603050405020304" pitchFamily="16" charset="0"/>
                    <a:cs typeface="Times New Roman" panose="02020603050405020304" pitchFamily="16" charset="0"/>
                  </a:rPr>
                  <a:t>等</a:t>
                </a:r>
                <a:endParaRPr lang="zh-CN" altLang="en-US"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命题范式</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一个析取范式是不成立的，当且仅当它的每个简单合取式都不成立。</a:t>
            </a:r>
            <a:endParaRPr lang="en-US" altLang="zh-CN" dirty="0"/>
          </a:p>
          <a:p>
            <a:r>
              <a:rPr lang="zh-CN" altLang="en-US" dirty="0"/>
              <a:t>一个合取范式是成立的，当且仅当它的每个简单析取式都是成立的。</a:t>
            </a:r>
            <a:endParaRPr lang="zh-CN" altLang="en-US" dirty="0"/>
          </a:p>
          <a:p>
            <a:r>
              <a:rPr lang="zh-CN" altLang="en-US" dirty="0"/>
              <a:t>任一命题公式都存在着与之等值的析取范式与合取范式</a:t>
            </a:r>
            <a:endParaRPr lang="en-US" altLang="zh-CN" dirty="0"/>
          </a:p>
          <a:p>
            <a:pPr lvl="1"/>
            <a:r>
              <a:rPr lang="zh-CN" altLang="en-US" dirty="0"/>
              <a:t>注意：命题公式的析取范式与合取范式都不是唯一的</a:t>
            </a:r>
            <a:endParaRPr lang="en-US" altLang="zh-CN"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命题范式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Aft>
                    <a:spcPts val="0"/>
                  </a:spcAft>
                </a:pPr>
                <a:r>
                  <a:rPr lang="zh-CN" altLang="en-US" dirty="0"/>
                  <a:t>任一命题公式都存在着与之等值的析取范式与合取范式</a:t>
                </a:r>
                <a:endParaRPr lang="en-US" altLang="zh-CN" dirty="0"/>
              </a:p>
              <a:p>
                <a:pPr lvl="1"/>
                <a:r>
                  <a:rPr lang="zh-CN" altLang="en-US" dirty="0"/>
                  <a:t>注意：命题公式的析取范式与合取范式都不是唯一的</a:t>
                </a:r>
                <a:endParaRPr lang="en-US" altLang="zh-CN" dirty="0"/>
              </a:p>
              <a:p>
                <a:r>
                  <a:rPr lang="zh-CN" altLang="en-US" dirty="0">
                    <a:latin typeface="黑体" panose="02010609060101010101" pitchFamily="49" charset="-122"/>
                    <a:cs typeface="Times New Roman" panose="02020603050405020304" pitchFamily="16" charset="0"/>
                  </a:rPr>
                  <a:t>问题：求</a:t>
                </a:r>
                <a14:m>
                  <m:oMath xmlns:m="http://schemas.openxmlformats.org/officeDocument/2006/math">
                    <m:r>
                      <a:rPr lang="en-US" altLang="zh-CN" i="1">
                        <a:latin typeface="Cambria Math" panose="02040503050406030204"/>
                        <a:ea typeface="Cambria Math" panose="02040503050406030204"/>
                        <a:cs typeface="Times New Roman" panose="02020603050405020304" pitchFamily="16" charset="0"/>
                      </a:rPr>
                      <m:t>¬</m:t>
                    </m:r>
                    <m:r>
                      <a:rPr lang="en-US" altLang="zh-CN" b="0" i="1">
                        <a:latin typeface="Cambria Math" panose="02040503050406030204"/>
                        <a:ea typeface="Cambria Math" panose="02040503050406030204"/>
                        <a:cs typeface="Times New Roman" panose="02020603050405020304" pitchFamily="16" charset="0"/>
                      </a:rPr>
                      <m:t>(</m:t>
                    </m:r>
                    <m:r>
                      <m:rPr>
                        <m:nor/>
                      </m:rPr>
                      <a:rPr lang="en-US" altLang="zh-CN" dirty="0">
                        <a:latin typeface="黑体" panose="02010609060101010101" pitchFamily="49" charset="-122"/>
                        <a:cs typeface="Times New Roman" panose="02020603050405020304" pitchFamily="16" charset="0"/>
                      </a:rPr>
                      <m:t>α</m:t>
                    </m:r>
                    <m:r>
                      <a:rPr lang="en-US" altLang="zh-CN" i="1">
                        <a:latin typeface="Cambria Math" panose="02040503050406030204"/>
                        <a:ea typeface="Cambria Math" panose="02040503050406030204"/>
                        <a:cs typeface="Times New Roman" panose="02020603050405020304" pitchFamily="16" charset="0"/>
                      </a:rPr>
                      <m:t>→</m:t>
                    </m:r>
                    <m:r>
                      <a:rPr lang="zh-CN" altLang="en-US" i="1">
                        <a:latin typeface="Cambria Math" panose="02040503050406030204"/>
                        <a:ea typeface="Cambria Math" panose="02040503050406030204"/>
                        <a:cs typeface="Times New Roman" panose="02020603050405020304" pitchFamily="16" charset="0"/>
                      </a:rPr>
                      <m:t>𝛽</m:t>
                    </m:r>
                    <m:r>
                      <a:rPr lang="en-US" altLang="zh-CN" b="0" i="1">
                        <a:latin typeface="Cambria Math" panose="02040503050406030204"/>
                        <a:ea typeface="Cambria Math" panose="02040503050406030204"/>
                        <a:cs typeface="Times New Roman" panose="02020603050405020304" pitchFamily="16" charset="0"/>
                      </a:rPr>
                      <m:t>)∨</m:t>
                    </m:r>
                    <m:r>
                      <a:rPr lang="en-US" altLang="zh-CN" i="1">
                        <a:latin typeface="Cambria Math" panose="02040503050406030204"/>
                        <a:ea typeface="Cambria Math" panose="02040503050406030204"/>
                        <a:cs typeface="Times New Roman" panose="02020603050405020304" pitchFamily="16" charset="0"/>
                      </a:rPr>
                      <m:t>¬</m:t>
                    </m:r>
                    <m:r>
                      <a:rPr lang="zh-CN" altLang="en-US" i="1">
                        <a:latin typeface="Cambria Math" panose="02040503050406030204"/>
                        <a:ea typeface="Cambria Math" panose="02040503050406030204"/>
                        <a:cs typeface="Times New Roman" panose="02020603050405020304" pitchFamily="16" charset="0"/>
                      </a:rPr>
                      <m:t>𝛾</m:t>
                    </m:r>
                  </m:oMath>
                </a14:m>
                <a:r>
                  <a:rPr lang="zh-CN" altLang="en-US" dirty="0">
                    <a:latin typeface="黑体" panose="02010609060101010101" pitchFamily="49" charset="-122"/>
                  </a:rPr>
                  <a:t>的析取范式与合取范式</a:t>
                </a:r>
                <a:endParaRPr lang="zh-CN" altLang="en-US" dirty="0">
                  <a:latin typeface="黑体" panose="02010609060101010101" pitchFamily="49" charset="-122"/>
                </a:endParaRPr>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335779" y="3106095"/>
                <a:ext cx="9472630" cy="2515235"/>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r>
                        <a:rPr lang="en-US" altLang="zh-CN" sz="4000" i="1">
                          <a:latin typeface="Cambria Math" panose="02040503050406030204" pitchFamily="18" charset="0"/>
                        </a:rPr>
                        <m:t>¬</m:t>
                      </m:r>
                      <m:d>
                        <m:dPr>
                          <m:ctrlPr>
                            <a:rPr lang="en-US" altLang="zh-CN" sz="4000" i="1" dirty="0">
                              <a:latin typeface="Cambria Math" panose="02040503050406030204" pitchFamily="18" charset="0"/>
                            </a:rPr>
                          </m:ctrlPr>
                        </m:dPr>
                        <m:e>
                          <m:r>
                            <m:rPr>
                              <m:nor/>
                            </m:rPr>
                            <a:rPr lang="en-US" altLang="zh-CN" sz="4000" dirty="0">
                              <a:latin typeface="Cambria Math" panose="02040503050406030204" pitchFamily="18" charset="0"/>
                            </a:rPr>
                            <m:t>α</m:t>
                          </m:r>
                          <m:r>
                            <a:rPr lang="en-US" altLang="zh-CN" sz="4000" i="1">
                              <a:latin typeface="Cambria Math" panose="02040503050406030204" pitchFamily="18" charset="0"/>
                            </a:rPr>
                            <m:t>→</m:t>
                          </m:r>
                          <m:r>
                            <a:rPr lang="zh-CN" altLang="en-US" sz="4000" i="1">
                              <a:latin typeface="Cambria Math" panose="02040503050406030204" pitchFamily="18" charset="0"/>
                            </a:rPr>
                            <m:t>𝛽</m:t>
                          </m:r>
                        </m:e>
                      </m:d>
                      <m:r>
                        <a:rPr lang="en-US" altLang="zh-CN" sz="4000" i="1">
                          <a:latin typeface="Cambria Math" panose="02040503050406030204" pitchFamily="18" charset="0"/>
                        </a:rPr>
                        <m:t>∨¬</m:t>
                      </m:r>
                      <m:r>
                        <a:rPr lang="zh-CN" altLang="en-US" sz="4000" i="1">
                          <a:latin typeface="Cambria Math" panose="02040503050406030204" pitchFamily="18" charset="0"/>
                        </a:rPr>
                        <m:t>𝛾</m:t>
                      </m:r>
                    </m:oMath>
                  </m:oMathPara>
                </a14:m>
                <a:endParaRPr lang="en-US" altLang="zh-CN" sz="4000" dirty="0"/>
              </a:p>
              <a:p>
                <a14:m>
                  <m:oMathPara xmlns:m="http://schemas.openxmlformats.org/officeDocument/2006/math">
                    <m:oMathParaPr>
                      <m:jc m:val="left"/>
                    </m:oMathParaPr>
                    <m:oMath xmlns:m="http://schemas.openxmlformats.org/officeDocument/2006/math">
                      <m:r>
                        <a:rPr lang="en-US" altLang="zh-CN" sz="4000" i="1">
                          <a:latin typeface="Cambria Math" panose="02040503050406030204" pitchFamily="18" charset="0"/>
                        </a:rPr>
                        <m:t>⟺¬</m:t>
                      </m:r>
                      <m:d>
                        <m:dPr>
                          <m:ctrlPr>
                            <a:rPr lang="en-US" altLang="zh-CN" sz="4000" i="1">
                              <a:latin typeface="Cambria Math" panose="02040503050406030204" pitchFamily="18" charset="0"/>
                            </a:rPr>
                          </m:ctrlPr>
                        </m:dPr>
                        <m:e>
                          <m:r>
                            <a:rPr lang="en-US" altLang="zh-CN" sz="4000" i="1">
                              <a:latin typeface="Cambria Math" panose="02040503050406030204" pitchFamily="18" charset="0"/>
                            </a:rPr>
                            <m:t>¬</m:t>
                          </m:r>
                          <m:r>
                            <m:rPr>
                              <m:nor/>
                            </m:rPr>
                            <a:rPr lang="en-US" altLang="zh-CN" sz="4000" dirty="0">
                              <a:latin typeface="Cambria Math" panose="02040503050406030204" pitchFamily="18" charset="0"/>
                            </a:rPr>
                            <m:t>α</m:t>
                          </m:r>
                          <m:r>
                            <a:rPr lang="en-US" altLang="zh-CN" sz="4000" i="1">
                              <a:latin typeface="Cambria Math" panose="02040503050406030204" pitchFamily="18" charset="0"/>
                            </a:rPr>
                            <m:t>∨</m:t>
                          </m:r>
                          <m:r>
                            <a:rPr lang="zh-CN" altLang="en-US" sz="4000" i="1">
                              <a:latin typeface="Cambria Math" panose="02040503050406030204" pitchFamily="18" charset="0"/>
                            </a:rPr>
                            <m:t>𝛽</m:t>
                          </m:r>
                        </m:e>
                      </m:d>
                      <m:r>
                        <a:rPr lang="en-US" altLang="zh-CN" sz="4000" i="1">
                          <a:latin typeface="Cambria Math" panose="02040503050406030204" pitchFamily="18" charset="0"/>
                        </a:rPr>
                        <m:t>∨¬</m:t>
                      </m:r>
                      <m:r>
                        <a:rPr lang="zh-CN" altLang="en-US" sz="4000" i="1">
                          <a:latin typeface="Cambria Math" panose="02040503050406030204" pitchFamily="18" charset="0"/>
                        </a:rPr>
                        <m:t>𝛾</m:t>
                      </m:r>
                    </m:oMath>
                  </m:oMathPara>
                </a14:m>
                <a:endParaRPr lang="en-US" altLang="zh-CN" sz="4000" dirty="0"/>
              </a:p>
              <a:p>
                <a14:m>
                  <m:oMathPara xmlns:m="http://schemas.openxmlformats.org/officeDocument/2006/math">
                    <m:oMathParaPr>
                      <m:jc m:val="left"/>
                    </m:oMathParaPr>
                    <m:oMath xmlns:m="http://schemas.openxmlformats.org/officeDocument/2006/math">
                      <m:r>
                        <a:rPr lang="en-US" altLang="zh-CN" sz="4000" i="1">
                          <a:latin typeface="Cambria Math" panose="02040503050406030204" pitchFamily="18" charset="0"/>
                        </a:rPr>
                        <m:t>⟺ </m:t>
                      </m:r>
                      <m:d>
                        <m:dPr>
                          <m:ctrlPr>
                            <a:rPr lang="en-US" altLang="zh-CN" sz="4000" i="1">
                              <a:latin typeface="Cambria Math" panose="02040503050406030204" pitchFamily="18" charset="0"/>
                            </a:rPr>
                          </m:ctrlPr>
                        </m:dPr>
                        <m:e>
                          <m:r>
                            <m:rPr>
                              <m:nor/>
                            </m:rPr>
                            <a:rPr lang="en-US" altLang="zh-CN" sz="4000" dirty="0">
                              <a:latin typeface="Cambria Math" panose="02040503050406030204" pitchFamily="18" charset="0"/>
                            </a:rPr>
                            <m:t>α</m:t>
                          </m:r>
                          <m:r>
                            <a:rPr lang="en-US" altLang="zh-CN" sz="4000" i="1" dirty="0">
                              <a:latin typeface="Cambria Math" panose="02040503050406030204" pitchFamily="18" charset="0"/>
                            </a:rPr>
                            <m:t>∧</m:t>
                          </m:r>
                          <m:r>
                            <a:rPr lang="en-US" altLang="zh-CN" sz="4000" i="1">
                              <a:latin typeface="Cambria Math" panose="02040503050406030204" pitchFamily="18" charset="0"/>
                            </a:rPr>
                            <m:t>¬</m:t>
                          </m:r>
                          <m:r>
                            <a:rPr lang="zh-CN" altLang="en-US" sz="4000" i="1">
                              <a:latin typeface="Cambria Math" panose="02040503050406030204" pitchFamily="18" charset="0"/>
                            </a:rPr>
                            <m:t>𝛽</m:t>
                          </m:r>
                        </m:e>
                      </m:d>
                      <m:r>
                        <a:rPr lang="en-US" altLang="zh-CN" sz="4000" i="1">
                          <a:latin typeface="Cambria Math" panose="02040503050406030204" pitchFamily="18" charset="0"/>
                        </a:rPr>
                        <m:t>∨¬</m:t>
                      </m:r>
                      <m:r>
                        <a:rPr lang="zh-CN" altLang="en-US" sz="4000" i="1">
                          <a:latin typeface="Cambria Math" panose="02040503050406030204" pitchFamily="18" charset="0"/>
                        </a:rPr>
                        <m:t>𝛾</m:t>
                      </m:r>
                      <m:r>
                        <a:rPr lang="en-US" altLang="zh-CN" sz="4000" i="1">
                          <a:latin typeface="Cambria Math" panose="02040503050406030204" pitchFamily="18" charset="0"/>
                        </a:rPr>
                        <m:t> </m:t>
                      </m:r>
                      <m:d>
                        <m:dPr>
                          <m:ctrlPr>
                            <a:rPr lang="en-US" altLang="zh-CN" sz="4000" i="1">
                              <a:latin typeface="Cambria Math" panose="02040503050406030204" pitchFamily="18" charset="0"/>
                            </a:rPr>
                          </m:ctrlPr>
                        </m:dPr>
                        <m:e>
                          <m:r>
                            <a:rPr lang="zh-CN" altLang="en-US" sz="4000" i="1">
                              <a:latin typeface="Cambria Math" panose="02040503050406030204" pitchFamily="18" charset="0"/>
                            </a:rPr>
                            <m:t>析取范式</m:t>
                          </m:r>
                        </m:e>
                      </m:d>
                    </m:oMath>
                  </m:oMathPara>
                </a14:m>
                <a:endParaRPr lang="en-US" altLang="zh-CN" sz="4000" dirty="0"/>
              </a:p>
              <a:p>
                <a14:m>
                  <m:oMathPara xmlns:m="http://schemas.openxmlformats.org/officeDocument/2006/math">
                    <m:oMathParaPr>
                      <m:jc m:val="left"/>
                    </m:oMathParaPr>
                    <m:oMath xmlns:m="http://schemas.openxmlformats.org/officeDocument/2006/math">
                      <m:r>
                        <a:rPr lang="en-US" altLang="zh-CN" sz="4000" i="1">
                          <a:latin typeface="Cambria Math" panose="02040503050406030204" pitchFamily="18" charset="0"/>
                        </a:rPr>
                        <m:t>⟺ </m:t>
                      </m:r>
                      <m:d>
                        <m:dPr>
                          <m:ctrlPr>
                            <a:rPr lang="en-US" altLang="zh-CN" sz="4000" i="1">
                              <a:latin typeface="Cambria Math" panose="02040503050406030204" pitchFamily="18" charset="0"/>
                            </a:rPr>
                          </m:ctrlPr>
                        </m:dPr>
                        <m:e>
                          <m:r>
                            <m:rPr>
                              <m:nor/>
                            </m:rPr>
                            <a:rPr lang="en-US" altLang="zh-CN" sz="4000" dirty="0">
                              <a:latin typeface="Cambria Math" panose="02040503050406030204" pitchFamily="18" charset="0"/>
                            </a:rPr>
                            <m:t>α</m:t>
                          </m:r>
                          <m:r>
                            <a:rPr lang="en-US" altLang="zh-CN" sz="4000" i="1" dirty="0">
                              <a:latin typeface="Cambria Math" panose="02040503050406030204" pitchFamily="18" charset="0"/>
                            </a:rPr>
                            <m:t>∨</m:t>
                          </m:r>
                          <m:r>
                            <a:rPr lang="en-US" altLang="zh-CN" sz="4000" i="1">
                              <a:latin typeface="Cambria Math" panose="02040503050406030204" pitchFamily="18" charset="0"/>
                            </a:rPr>
                            <m:t>¬</m:t>
                          </m:r>
                          <m:r>
                            <a:rPr lang="zh-CN" altLang="en-US" sz="4000" i="1">
                              <a:latin typeface="Cambria Math" panose="02040503050406030204" pitchFamily="18" charset="0"/>
                            </a:rPr>
                            <m:t>𝛾</m:t>
                          </m:r>
                        </m:e>
                      </m:d>
                      <m:r>
                        <a:rPr lang="zh-CN" altLang="en-US" sz="4000" i="1">
                          <a:latin typeface="Cambria Math" panose="02040503050406030204" pitchFamily="18" charset="0"/>
                        </a:rPr>
                        <m:t>∧</m:t>
                      </m:r>
                      <m:r>
                        <a:rPr lang="en-US" altLang="zh-CN" sz="4000" i="1">
                          <a:latin typeface="Cambria Math" panose="02040503050406030204" pitchFamily="18" charset="0"/>
                        </a:rPr>
                        <m:t>(¬</m:t>
                      </m:r>
                      <m:r>
                        <a:rPr lang="zh-CN" altLang="en-US" sz="4000" i="1">
                          <a:latin typeface="Cambria Math" panose="02040503050406030204" pitchFamily="18" charset="0"/>
                        </a:rPr>
                        <m:t>𝛽</m:t>
                      </m:r>
                      <m:r>
                        <a:rPr lang="zh-CN" altLang="en-US" sz="4000" i="1">
                          <a:latin typeface="Cambria Math" panose="02040503050406030204" pitchFamily="18" charset="0"/>
                        </a:rPr>
                        <m:t>∨¬</m:t>
                      </m:r>
                      <m:r>
                        <a:rPr lang="zh-CN" altLang="en-US" sz="4000" i="1">
                          <a:latin typeface="Cambria Math" panose="02040503050406030204" pitchFamily="18" charset="0"/>
                        </a:rPr>
                        <m:t>𝛾</m:t>
                      </m:r>
                      <m:r>
                        <a:rPr lang="en-US" altLang="zh-CN" sz="4000" i="1">
                          <a:latin typeface="Cambria Math" panose="02040503050406030204" pitchFamily="18" charset="0"/>
                        </a:rPr>
                        <m:t>) </m:t>
                      </m:r>
                      <m:d>
                        <m:dPr>
                          <m:ctrlPr>
                            <a:rPr lang="en-US" altLang="zh-CN" sz="4000" i="1">
                              <a:latin typeface="Cambria Math" panose="02040503050406030204" pitchFamily="18" charset="0"/>
                            </a:rPr>
                          </m:ctrlPr>
                        </m:dPr>
                        <m:e>
                          <m:r>
                            <a:rPr lang="zh-CN" altLang="en-US" sz="4000" i="1">
                              <a:latin typeface="Cambria Math" panose="02040503050406030204" pitchFamily="18" charset="0"/>
                            </a:rPr>
                            <m:t>合取范式</m:t>
                          </m:r>
                        </m:e>
                      </m:d>
                    </m:oMath>
                  </m:oMathPara>
                </a14:m>
                <a:endParaRPr lang="en-US" altLang="zh-CN" sz="4000" dirty="0"/>
              </a:p>
            </p:txBody>
          </p:sp>
        </mc:Choice>
        <mc:Fallback>
          <p:sp>
            <p:nvSpPr>
              <p:cNvPr id="5" name="矩形 4"/>
              <p:cNvSpPr>
                <a:spLocks noRot="1" noChangeAspect="1" noMove="1" noResize="1" noEditPoints="1" noAdjustHandles="1" noChangeArrowheads="1" noChangeShapeType="1" noTextEdit="1"/>
              </p:cNvSpPr>
              <p:nvPr/>
            </p:nvSpPr>
            <p:spPr>
              <a:xfrm>
                <a:off x="1335779" y="3106095"/>
                <a:ext cx="9472630" cy="2515235"/>
              </a:xfrm>
              <a:prstGeom prst="rect">
                <a:avLst/>
              </a:prstGeom>
              <a:blipFill rotWithShape="1">
                <a:blip r:embed="rId2"/>
                <a:stretch>
                  <a:fillRect l="-4" t="-12" r="1" b="12"/>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提纲</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命题逻辑</a:t>
            </a:r>
            <a:endParaRPr lang="zh-CN" altLang="en-US" dirty="0"/>
          </a:p>
          <a:p>
            <a:r>
              <a:rPr lang="zh-CN" altLang="en-US" dirty="0">
                <a:solidFill>
                  <a:srgbClr val="C00000"/>
                </a:solidFill>
              </a:rPr>
              <a:t>谓词逻辑</a:t>
            </a:r>
            <a:endParaRPr lang="zh-CN" altLang="en-US" dirty="0">
              <a:solidFill>
                <a:srgbClr val="C00000"/>
              </a:solidFill>
            </a:endParaRPr>
          </a:p>
          <a:p>
            <a:r>
              <a:rPr lang="zh-CN" altLang="en-US" dirty="0"/>
              <a:t>知识图谱推理</a:t>
            </a:r>
            <a:endParaRPr lang="zh-CN" altLang="en-US" dirty="0"/>
          </a:p>
          <a:p>
            <a:r>
              <a:rPr lang="zh-CN" altLang="en-US" dirty="0"/>
              <a:t>因果推理</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052195"/>
            <a:ext cx="3356610"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3. 图灵奖获得者Judea Pearl将推理按照由易到难程度分成三个层次(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61774"/>
            <a:ext cx="23660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干预、关联、反事实</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19024"/>
            <a:ext cx="23660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关联、干预、反事实</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76274"/>
            <a:ext cx="23660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反事实、干预、关联</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33524"/>
            <a:ext cx="23660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关系、干预、反事实</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0"/>
            </p:custDataLst>
          </p:nvPr>
        </p:nvGrpSpPr>
        <p:grpSpPr>
          <a:xfrm>
            <a:off x="3952875" y="0"/>
            <a:ext cx="4286250" cy="476250"/>
            <a:chOff x="0" y="0"/>
            <a:chExt cx="9000" cy="1000"/>
          </a:xfrm>
        </p:grpSpPr>
        <p:sp>
          <p:nvSpPr>
            <p:cNvPr id="3"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从命题逻辑到谓词逻辑</a:t>
            </a:r>
            <a:endParaRPr lang="zh-CN" altLang="en-US" dirty="0"/>
          </a:p>
        </p:txBody>
      </p:sp>
      <p:sp>
        <p:nvSpPr>
          <p:cNvPr id="3" name="内容占位符 2"/>
          <p:cNvSpPr>
            <a:spLocks noGrp="1"/>
          </p:cNvSpPr>
          <p:nvPr>
            <p:ph idx="1"/>
          </p:nvPr>
        </p:nvSpPr>
        <p:spPr/>
        <p:txBody>
          <a:bodyPr/>
          <a:lstStyle/>
          <a:p>
            <a:pPr>
              <a:spcAft>
                <a:spcPts val="0"/>
              </a:spcAft>
            </a:pPr>
            <a:r>
              <a:rPr lang="zh-CN" altLang="en-US" b="0" dirty="0">
                <a:latin typeface="Times New Roman" panose="02020603050405020304" pitchFamily="16" charset="0"/>
                <a:cs typeface="Times New Roman" panose="02020603050405020304" pitchFamily="16" charset="0"/>
              </a:rPr>
              <a:t>命题逻辑的局限性：在命题逻辑中，每个陈述句是最基本的单位</a:t>
            </a:r>
            <a:r>
              <a:rPr lang="en-US" altLang="zh-CN" b="0" dirty="0">
                <a:latin typeface="Times New Roman" panose="02020603050405020304" pitchFamily="16" charset="0"/>
                <a:cs typeface="Times New Roman" panose="02020603050405020304" pitchFamily="16" charset="0"/>
              </a:rPr>
              <a:t>(</a:t>
            </a:r>
            <a:r>
              <a:rPr lang="zh-CN" altLang="en-US" b="0" dirty="0">
                <a:latin typeface="Times New Roman" panose="02020603050405020304" pitchFamily="16" charset="0"/>
                <a:cs typeface="Times New Roman" panose="02020603050405020304" pitchFamily="16" charset="0"/>
              </a:rPr>
              <a:t>即原子命题</a:t>
            </a:r>
            <a:r>
              <a:rPr lang="en-US" altLang="zh-CN" b="0" dirty="0">
                <a:latin typeface="Times New Roman" panose="02020603050405020304" pitchFamily="16" charset="0"/>
                <a:cs typeface="Times New Roman" panose="02020603050405020304" pitchFamily="16" charset="0"/>
              </a:rPr>
              <a:t>)</a:t>
            </a:r>
            <a:r>
              <a:rPr lang="zh-CN" altLang="en-US" b="0" dirty="0">
                <a:latin typeface="Times New Roman" panose="02020603050405020304" pitchFamily="16" charset="0"/>
                <a:cs typeface="Times New Roman" panose="02020603050405020304" pitchFamily="16" charset="0"/>
              </a:rPr>
              <a:t>，无法对原子命题进行分解。</a:t>
            </a:r>
            <a:endParaRPr lang="en-US" altLang="zh-CN" b="0" dirty="0">
              <a:latin typeface="Times New Roman" panose="02020603050405020304" pitchFamily="16" charset="0"/>
              <a:cs typeface="Times New Roman" panose="02020603050405020304" pitchFamily="16" charset="0"/>
            </a:endParaRPr>
          </a:p>
          <a:p>
            <a:pPr lvl="1"/>
            <a:r>
              <a:rPr lang="zh-CN" altLang="en-US" b="0" dirty="0">
                <a:latin typeface="Times New Roman" panose="02020603050405020304" pitchFamily="16" charset="0"/>
                <a:cs typeface="Times New Roman" panose="02020603050405020304" pitchFamily="16" charset="0"/>
              </a:rPr>
              <a:t>因此在命题逻辑中，不能表达局部与整体、一般与个别的关系。</a:t>
            </a:r>
            <a:endParaRPr lang="zh-CN" altLang="en-US" b="0" dirty="0">
              <a:latin typeface="Times New Roman" panose="02020603050405020304" pitchFamily="16" charset="0"/>
              <a:cs typeface="Times New Roman" panose="02020603050405020304" pitchFamily="16" charset="0"/>
            </a:endParaRPr>
          </a:p>
          <a:p>
            <a:r>
              <a:rPr lang="zh-CN" altLang="en-US" dirty="0"/>
              <a:t>例如，对于苏格拉底论断，虽知其正确的，但无法通过命题逻辑来进行推理判断：</a:t>
            </a:r>
            <a:endParaRPr lang="zh-CN" altLang="en-US" dirty="0"/>
          </a:p>
          <a:p>
            <a:pPr lvl="1"/>
            <a:r>
              <a:rPr lang="zh-CN" altLang="en-US" dirty="0"/>
              <a:t>𝛼：所有的人总是要死的</a:t>
            </a:r>
            <a:endParaRPr lang="zh-CN" altLang="en-US" dirty="0"/>
          </a:p>
          <a:p>
            <a:pPr lvl="1"/>
            <a:r>
              <a:rPr lang="zh-CN" altLang="en-US" dirty="0"/>
              <a:t>𝛽：苏格拉底是人</a:t>
            </a:r>
            <a:endParaRPr lang="zh-CN" altLang="en-US" dirty="0"/>
          </a:p>
          <a:p>
            <a:pPr lvl="1"/>
            <a:r>
              <a:rPr lang="zh-CN" altLang="en-US" dirty="0"/>
              <a:t>𝛾：所以苏格拉底是要死的</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椭圆 3"/>
              <p:cNvSpPr/>
              <p:nvPr/>
            </p:nvSpPr>
            <p:spPr>
              <a:xfrm>
                <a:off x="4297325" y="3952115"/>
                <a:ext cx="7894674" cy="1776344"/>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algn="ctr">
                  <a:lnSpc>
                    <a:spcPct val="150000"/>
                  </a:lnSpc>
                  <a:spcAft>
                    <a:spcPts val="0"/>
                  </a:spcAft>
                </a:pPr>
                <a14:m>
                  <m:oMath xmlns:m="http://schemas.openxmlformats.org/officeDocument/2006/math">
                    <m:r>
                      <a:rPr lang="zh-CN" altLang="en-US" sz="2800" i="1">
                        <a:latin typeface="Cambria Math" panose="02040503050406030204"/>
                        <a:ea typeface="黑体" panose="02010609060101010101" pitchFamily="49" charset="-122"/>
                        <a:cs typeface="Times New Roman" panose="02020603050405020304" pitchFamily="16" charset="0"/>
                      </a:rPr>
                      <m:t>𝛼</m:t>
                    </m:r>
                    <m:r>
                      <a:rPr lang="en-US" altLang="zh-CN" sz="2800" i="1">
                        <a:latin typeface="Cambria Math" panose="02040503050406030204"/>
                        <a:ea typeface="Cambria Math" panose="02040503050406030204"/>
                        <a:cs typeface="Times New Roman" panose="02020603050405020304" pitchFamily="16" charset="0"/>
                      </a:rPr>
                      <m:t>∧</m:t>
                    </m:r>
                    <m:r>
                      <a:rPr lang="zh-CN" altLang="en-US" sz="2800" i="1">
                        <a:latin typeface="Cambria Math" panose="02040503050406030204"/>
                        <a:ea typeface="Cambria Math" panose="02040503050406030204"/>
                        <a:cs typeface="Times New Roman" panose="02020603050405020304" pitchFamily="16" charset="0"/>
                      </a:rPr>
                      <m:t>𝛽</m:t>
                    </m:r>
                    <m:r>
                      <a:rPr lang="zh-CN" altLang="en-US" sz="2800" i="1">
                        <a:latin typeface="Cambria Math" panose="02040503050406030204"/>
                        <a:ea typeface="Cambria Math" panose="02040503050406030204"/>
                        <a:cs typeface="Times New Roman" panose="02020603050405020304" pitchFamily="16" charset="0"/>
                      </a:rPr>
                      <m:t>→</m:t>
                    </m:r>
                    <m:r>
                      <a:rPr lang="zh-CN" altLang="en-US" sz="2800" i="1">
                        <a:latin typeface="Cambria Math" panose="02040503050406030204"/>
                        <a:ea typeface="Cambria Math" panose="02040503050406030204"/>
                        <a:cs typeface="Times New Roman" panose="02020603050405020304" pitchFamily="16" charset="0"/>
                      </a:rPr>
                      <m:t>𝛾</m:t>
                    </m:r>
                  </m:oMath>
                </a14:m>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（不是命题逻辑的有效推理）</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pPr>
                <a:r>
                  <a:rPr lang="zh-CN" altLang="en-US"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无法在命题逻辑基础上完成这样的推导</a:t>
                </a:r>
                <a:endParaRPr lang="en-US" altLang="zh-CN" sz="2800" i="1"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zh-CN" altLang="en-US" dirty="0">
                  <a:ea typeface="黑体" panose="02010609060101010101" pitchFamily="49" charset="-122"/>
                </a:endParaRPr>
              </a:p>
            </p:txBody>
          </p:sp>
        </mc:Choice>
        <mc:Fallback>
          <p:sp>
            <p:nvSpPr>
              <p:cNvPr id="4" name="椭圆 3"/>
              <p:cNvSpPr>
                <a:spLocks noRot="1" noChangeAspect="1" noMove="1" noResize="1" noEditPoints="1" noAdjustHandles="1" noChangeArrowheads="1" noChangeShapeType="1" noTextEdit="1"/>
              </p:cNvSpPr>
              <p:nvPr/>
            </p:nvSpPr>
            <p:spPr>
              <a:xfrm>
                <a:off x="4297325" y="3952115"/>
                <a:ext cx="7894674" cy="1776344"/>
              </a:xfrm>
              <a:prstGeom prst="ellipse">
                <a:avLst/>
              </a:prstGeom>
              <a:blipFill rotWithShape="1">
                <a:blip r:embed="rId1"/>
                <a:stretch>
                  <a:fillRect l="-84" t="-386" r="-72" b="-350"/>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从命题逻辑到谓词逻辑</a:t>
            </a:r>
            <a:endParaRPr lang="zh-CN" altLang="en-US" dirty="0"/>
          </a:p>
        </p:txBody>
      </p:sp>
      <p:sp>
        <p:nvSpPr>
          <p:cNvPr id="3" name="内容占位符 2"/>
          <p:cNvSpPr>
            <a:spLocks noGrp="1"/>
          </p:cNvSpPr>
          <p:nvPr>
            <p:ph idx="1"/>
          </p:nvPr>
        </p:nvSpPr>
        <p:spPr/>
        <p:txBody>
          <a:bodyPr>
            <a:normAutofit/>
          </a:bodyPr>
          <a:lstStyle/>
          <a:p>
            <a:pPr>
              <a:spcAft>
                <a:spcPts val="0"/>
              </a:spcAft>
            </a:pPr>
            <a:r>
              <a:rPr lang="zh-CN" altLang="en-US" dirty="0"/>
              <a:t>𝛼：大象是哺乳动物</a:t>
            </a:r>
            <a:endParaRPr lang="en-US" altLang="zh-CN" dirty="0"/>
          </a:p>
          <a:p>
            <a:pPr lvl="1"/>
            <a:endParaRPr lang="en-US" altLang="zh-CN" dirty="0"/>
          </a:p>
          <a:p>
            <a:pPr lvl="1"/>
            <a:endParaRPr lang="zh-CN" altLang="en-US" dirty="0"/>
          </a:p>
          <a:p>
            <a:r>
              <a:rPr lang="zh-CN" altLang="en-US" dirty="0"/>
              <a:t>𝛽：大象是一种最大的哺乳动物</a:t>
            </a:r>
            <a:endParaRPr lang="en-US" altLang="zh-CN" dirty="0"/>
          </a:p>
          <a:p>
            <a:r>
              <a:rPr lang="zh-CN" altLang="en-US" dirty="0"/>
              <a:t>解决思路：</a:t>
            </a:r>
            <a:endParaRPr lang="zh-CN" altLang="en-US" dirty="0"/>
          </a:p>
          <a:p>
            <a:pPr lvl="1"/>
            <a:r>
              <a:rPr lang="zh-CN" altLang="en-US" dirty="0"/>
              <a:t>不同原子命题蕴含个体、群体和关系等内在丰富语义，命题逻辑无法表现内在丰富语义。因此，需要分析原子命题，分离其主语（个体或群体）和谓语（关系）</a:t>
            </a:r>
            <a:endParaRPr lang="zh-CN" altLang="en-US" dirty="0"/>
          </a:p>
          <a:p>
            <a:endParaRPr lang="zh-CN" altLang="en-US" dirty="0"/>
          </a:p>
          <a:p>
            <a:endParaRPr lang="zh-CN" altLang="en-US" dirty="0"/>
          </a:p>
        </p:txBody>
      </p:sp>
      <p:sp>
        <p:nvSpPr>
          <p:cNvPr id="4" name="椭圆 3"/>
          <p:cNvSpPr/>
          <p:nvPr/>
        </p:nvSpPr>
        <p:spPr>
          <a:xfrm>
            <a:off x="3902879" y="957483"/>
            <a:ext cx="7894674" cy="1776344"/>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algn="ctr">
              <a:spcAft>
                <a:spcPts val="0"/>
              </a:spcAft>
            </a:pPr>
            <a:r>
              <a:rPr lang="zh-CN" altLang="en-US" sz="3600" dirty="0">
                <a:latin typeface="黑体" panose="02010609060101010101" pitchFamily="49" charset="-122"/>
                <a:ea typeface="黑体" panose="02010609060101010101" pitchFamily="49" charset="-122"/>
                <a:sym typeface="+mn-ea"/>
              </a:rPr>
              <a:t>个体的性质（</a:t>
            </a:r>
            <a:r>
              <a:rPr lang="zh-CN" altLang="en-US" sz="3600" b="1" u="sng" dirty="0">
                <a:latin typeface="黑体" panose="02010609060101010101" pitchFamily="49" charset="-122"/>
                <a:ea typeface="黑体" panose="02010609060101010101" pitchFamily="49" charset="-122"/>
                <a:sym typeface="+mn-ea"/>
              </a:rPr>
              <a:t>是</a:t>
            </a:r>
            <a:r>
              <a:rPr lang="zh-CN" altLang="en-US" sz="3600" dirty="0">
                <a:latin typeface="黑体" panose="02010609060101010101" pitchFamily="49" charset="-122"/>
                <a:ea typeface="黑体" panose="02010609060101010101" pitchFamily="49" charset="-122"/>
                <a:sym typeface="+mn-ea"/>
              </a:rPr>
              <a:t>）、</a:t>
            </a:r>
            <a:endParaRPr lang="en-US" altLang="zh-CN" sz="3600" dirty="0">
              <a:latin typeface="黑体" panose="02010609060101010101" pitchFamily="49" charset="-122"/>
              <a:ea typeface="黑体" panose="02010609060101010101" pitchFamily="49" charset="-122"/>
            </a:endParaRPr>
          </a:p>
          <a:p>
            <a:pPr algn="ctr">
              <a:spcBef>
                <a:spcPts val="0"/>
              </a:spcBef>
            </a:pPr>
            <a:r>
              <a:rPr lang="zh-CN" altLang="en-US" sz="3600" dirty="0">
                <a:latin typeface="黑体" panose="02010609060101010101" pitchFamily="49" charset="-122"/>
                <a:ea typeface="黑体" panose="02010609060101010101" pitchFamily="49" charset="-122"/>
                <a:sym typeface="+mn-ea"/>
              </a:rPr>
              <a:t>个体和个体之间的关系（</a:t>
            </a:r>
            <a:r>
              <a:rPr lang="zh-CN" altLang="en-US" sz="3600" b="1" u="sng" dirty="0">
                <a:latin typeface="黑体" panose="02010609060101010101" pitchFamily="49" charset="-122"/>
                <a:ea typeface="黑体" panose="02010609060101010101" pitchFamily="49" charset="-122"/>
                <a:sym typeface="+mn-ea"/>
              </a:rPr>
              <a:t>最大</a:t>
            </a:r>
            <a:r>
              <a:rPr lang="zh-CN" altLang="en-US" sz="3600" dirty="0">
                <a:latin typeface="黑体" panose="02010609060101010101" pitchFamily="49" charset="-122"/>
                <a:ea typeface="黑体" panose="02010609060101010101" pitchFamily="49" charset="-122"/>
                <a:sym typeface="+mn-ea"/>
              </a:rPr>
              <a:t>）</a:t>
            </a:r>
            <a:endParaRPr lang="zh-CN" altLang="en-US" dirty="0">
              <a:ea typeface="黑体" panose="02010609060101010101" pitchFamily="49" charset="-122"/>
            </a:endParaRPr>
          </a:p>
        </p:txBody>
      </p:sp>
      <p:sp>
        <p:nvSpPr>
          <p:cNvPr id="5" name="矩形 4"/>
          <p:cNvSpPr/>
          <p:nvPr/>
        </p:nvSpPr>
        <p:spPr>
          <a:xfrm>
            <a:off x="365211" y="5775902"/>
            <a:ext cx="11355294" cy="583565"/>
          </a:xfrm>
          <a:prstGeom prst="rect">
            <a:avLst/>
          </a:prstGeom>
        </p:spPr>
        <p:txBody>
          <a:bodyPr wrap="square">
            <a:spAutoFit/>
          </a:bodyPr>
          <a:lstStyle/>
          <a:p>
            <a:pPr lvl="1" algn="ctr">
              <a:spcAft>
                <a:spcPts val="0"/>
              </a:spcAft>
            </a:pPr>
            <a:r>
              <a:rPr lang="zh-CN" altLang="en-US" sz="3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需要引入更加强大的逻辑表示方法，这就是谓词逻辑</a:t>
            </a:r>
            <a:endParaRPr lang="zh-CN" altLang="en-US" sz="3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在谓词逻辑中，将原子命题进一步细化，分解出个体、谓词和量词，来表达个体与总体的内在联系和数量关系，这就是谓词逻辑研究内容。</a:t>
            </a:r>
            <a:endParaRPr lang="zh-CN" altLang="en-US" dirty="0"/>
          </a:p>
          <a:p>
            <a:endParaRPr lang="zh-CN" altLang="en-US" dirty="0"/>
          </a:p>
          <a:p>
            <a:r>
              <a:rPr lang="zh-CN" altLang="en-US" dirty="0"/>
              <a:t>谓词逻辑中三个核心概念：</a:t>
            </a:r>
            <a:endParaRPr lang="zh-CN" altLang="en-US" dirty="0"/>
          </a:p>
          <a:p>
            <a:pPr lvl="1"/>
            <a:r>
              <a:rPr lang="zh-CN" altLang="en-US" dirty="0"/>
              <a:t>个体、谓词（</a:t>
            </a:r>
            <a:r>
              <a:rPr lang="en-US" altLang="zh-CN" dirty="0"/>
              <a:t>predicate</a:t>
            </a:r>
            <a:r>
              <a:rPr lang="zh-CN" altLang="en-US" dirty="0"/>
              <a:t>）和量词（</a:t>
            </a:r>
            <a:r>
              <a:rPr lang="en-US" altLang="zh-CN" dirty="0"/>
              <a:t>quantifier</a:t>
            </a:r>
            <a:r>
              <a:rPr lang="zh-CN" altLang="en-US" dirty="0"/>
              <a:t>）</a:t>
            </a:r>
            <a:endParaRPr lang="zh-CN" altLang="en-US"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en-US" dirty="0">
                <a:solidFill>
                  <a:srgbClr val="0070C0"/>
                </a:solidFill>
                <a:latin typeface="Times New Roman" panose="02020603050405020304" pitchFamily="16" charset="0"/>
                <a:cs typeface="Times New Roman" panose="02020603050405020304" pitchFamily="16" charset="0"/>
              </a:rPr>
              <a:t>谓词与个体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pPr>
                  <a:spcAft>
                    <a:spcPts val="0"/>
                  </a:spcAft>
                </a:pP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表示：</a:t>
                </a:r>
                <a14:m>
                  <m:oMath xmlns:m="http://schemas.openxmlformats.org/officeDocument/2006/math">
                    <m:r>
                      <a:rPr lang="zh-CN" altLang="en-US" i="1" dirty="0" smtClean="0">
                        <a:latin typeface="Cambria Math" panose="02040503050406030204" pitchFamily="18" charset="0"/>
                      </a:rPr>
                      <m:t>𝑥</m:t>
                    </m:r>
                    <m:r>
                      <a:rPr lang="en-US" altLang="zh-CN" i="1" dirty="0">
                        <a:latin typeface="Cambria Math" panose="02040503050406030204" pitchFamily="18" charset="0"/>
                      </a:rPr>
                      <m:t>&lt;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𝑥</m:t>
                        </m:r>
                      </m:e>
                      <m:sup>
                        <m:r>
                          <a:rPr lang="en-US" altLang="zh-CN" i="1" dirty="0">
                            <a:latin typeface="Cambria Math" panose="02040503050406030204" pitchFamily="18" charset="0"/>
                          </a:rPr>
                          <m:t>2</m:t>
                        </m:r>
                      </m:sup>
                    </m:sSup>
                  </m:oMath>
                </a14:m>
                <a:endParaRPr lang="en-US" altLang="zh-CN" dirty="0"/>
              </a:p>
              <a:p>
                <a14:m>
                  <m:oMath xmlns:m="http://schemas.openxmlformats.org/officeDocument/2006/math">
                    <m:r>
                      <a:rPr lang="zh-CN" altLang="en-US" i="1" dirty="0" smtClean="0">
                        <a:latin typeface="Cambria Math" panose="02040503050406030204" pitchFamily="18" charset="0"/>
                      </a:rPr>
                      <m:t>𝑃</m:t>
                    </m:r>
                  </m:oMath>
                </a14:m>
                <a:r>
                  <a:rPr lang="zh-CN" altLang="en-US" dirty="0"/>
                  <a:t>是谓词， </a:t>
                </a:r>
                <a14:m>
                  <m:oMath xmlns:m="http://schemas.openxmlformats.org/officeDocument/2006/math">
                    <m:r>
                      <a:rPr lang="zh-CN" altLang="en-US" i="1" dirty="0" smtClean="0">
                        <a:latin typeface="Cambria Math" panose="02040503050406030204" pitchFamily="18" charset="0"/>
                      </a:rPr>
                      <m:t>𝑥</m:t>
                    </m:r>
                  </m:oMath>
                </a14:m>
                <a:r>
                  <a:rPr lang="zh-CN" altLang="en-US" dirty="0"/>
                  <a:t>是个体词，</a:t>
                </a:r>
                <a14:m>
                  <m:oMath xmlns:m="http://schemas.openxmlformats.org/officeDocument/2006/math">
                    <m:r>
                      <a:rPr lang="zh-CN" altLang="en-US" i="1" dirty="0" smtClean="0">
                        <a:latin typeface="Cambria Math" panose="02040503050406030204" pitchFamily="18" charset="0"/>
                      </a:rPr>
                      <m:t>𝑥</m:t>
                    </m:r>
                  </m:oMath>
                </a14:m>
                <a:r>
                  <a:rPr lang="zh-CN" altLang="en-US" dirty="0"/>
                  <a:t>被称为变量。</a:t>
                </a:r>
                <a14:m>
                  <m:oMath xmlns:m="http://schemas.openxmlformats.org/officeDocument/2006/math">
                    <m:r>
                      <a:rPr lang="zh-CN" altLang="en-US" i="1" dirty="0" smtClean="0">
                        <a:latin typeface="Cambria Math" panose="02040503050406030204" pitchFamily="18" charset="0"/>
                      </a:rPr>
                      <m:t>𝑥</m:t>
                    </m:r>
                  </m:oMath>
                </a14:m>
                <a:r>
                  <a:rPr lang="zh-CN" altLang="en-US" dirty="0"/>
                  <a:t>的具体取值叫个体常项。</a:t>
                </a:r>
                <a:endParaRPr lang="en-US" altLang="zh-CN" dirty="0"/>
              </a:p>
              <a:p>
                <a:pPr lvl="1"/>
                <a:r>
                  <a:rPr lang="zh-CN" altLang="en-US" dirty="0"/>
                  <a:t>比如，</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 </m:t>
                    </m:r>
                  </m:oMath>
                </a14:m>
                <a:r>
                  <a:rPr lang="zh-CN" altLang="en-US" dirty="0"/>
                  <a:t>和</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02</m:t>
                    </m:r>
                    <m:r>
                      <a:rPr lang="en-US" altLang="zh-CN" i="1" dirty="0">
                        <a:latin typeface="Cambria Math" panose="02040503050406030204" pitchFamily="18" charset="0"/>
                      </a:rPr>
                      <m:t>)</m:t>
                    </m:r>
                  </m:oMath>
                </a14:m>
                <a:r>
                  <a:rPr lang="zh-CN" altLang="en-US" dirty="0"/>
                  <a:t>使得谓词为假。个体的取值范围为个体域。</a:t>
                </a:r>
                <a:endParaRPr lang="zh-CN" altLang="en-US" dirty="0"/>
              </a:p>
              <a:p>
                <a:r>
                  <a:rPr lang="zh-CN" altLang="en-US" dirty="0"/>
                  <a:t>一般用大写字母</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 </m:t>
                    </m:r>
                    <m:r>
                      <a:rPr lang="zh-CN" altLang="en-US" i="1" dirty="0">
                        <a:latin typeface="Cambria Math" panose="02040503050406030204" pitchFamily="18" charset="0"/>
                      </a:rPr>
                      <m:t>𝑄</m:t>
                    </m:r>
                    <m:r>
                      <a:rPr lang="en-US" altLang="zh-CN" i="1" dirty="0">
                        <a:latin typeface="Cambria Math" panose="02040503050406030204" pitchFamily="18" charset="0"/>
                      </a:rPr>
                      <m:t>,</m:t>
                    </m:r>
                    <m:r>
                      <a:rPr lang="zh-CN" altLang="en-US" i="1" dirty="0">
                        <a:latin typeface="Cambria Math" panose="02040503050406030204" pitchFamily="18" charset="0"/>
                      </a:rPr>
                      <m:t>𝑅</m:t>
                    </m:r>
                  </m:oMath>
                </a14:m>
                <a:r>
                  <a:rPr lang="zh-CN" altLang="en-US" dirty="0"/>
                  <a:t>等来表示谓词。</a:t>
                </a:r>
                <a:endParaRPr lang="en-US" altLang="zh-CN" dirty="0"/>
              </a:p>
              <a:p>
                <a:pPr lvl="1"/>
                <a:r>
                  <a:rPr lang="zh-CN" altLang="en-US" dirty="0"/>
                  <a:t>上述</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描述了是否存在一个数，这个数小于自身平方这种关系。</a:t>
                </a:r>
                <a:endParaRPr lang="zh-CN" altLang="en-US" dirty="0"/>
              </a:p>
              <a:p>
                <a:r>
                  <a:rPr lang="zh-CN" altLang="en-US" dirty="0"/>
                  <a:t>谓词中可以有若干个个体变量，如</a:t>
                </a:r>
                <a14:m>
                  <m:oMath xmlns:m="http://schemas.openxmlformats.org/officeDocument/2006/math">
                    <m:r>
                      <a:rPr lang="en-US" altLang="zh-CN" i="1" dirty="0" smtClean="0">
                        <a:latin typeface="Cambria Math" panose="02040503050406030204" pitchFamily="18" charset="0"/>
                      </a:rPr>
                      <m:t>𝑓𝑎𝑡ℎ𝑒𝑟</m:t>
                    </m:r>
                    <m:r>
                      <a:rPr lang="en-US" altLang="zh-CN" i="1" dirty="0" smtClean="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en-US" altLang="zh-CN" dirty="0"/>
                  <a:t> </a:t>
                </a:r>
                <a:r>
                  <a:rPr lang="zh-CN" altLang="en-US" dirty="0"/>
                  <a:t>表示</a:t>
                </a:r>
                <a14:m>
                  <m:oMath xmlns:m="http://schemas.openxmlformats.org/officeDocument/2006/math">
                    <m:r>
                      <a:rPr lang="zh-CN" altLang="en-US" i="1" dirty="0" smtClean="0">
                        <a:latin typeface="Cambria Math" panose="02040503050406030204" pitchFamily="18" charset="0"/>
                      </a:rPr>
                      <m:t>𝑥</m:t>
                    </m:r>
                  </m:oMath>
                </a14:m>
                <a:r>
                  <a:rPr lang="zh-CN" altLang="en-US" dirty="0"/>
                  <a:t>是</a:t>
                </a:r>
                <a14:m>
                  <m:oMath xmlns:m="http://schemas.openxmlformats.org/officeDocument/2006/math">
                    <m:r>
                      <a:rPr lang="zh-CN" altLang="en-US" i="1" dirty="0" smtClean="0">
                        <a:latin typeface="Cambria Math" panose="02040503050406030204" pitchFamily="18" charset="0"/>
                      </a:rPr>
                      <m:t>𝑦</m:t>
                    </m:r>
                  </m:oMath>
                </a14:m>
                <a:r>
                  <a:rPr lang="zh-CN" altLang="en-US" dirty="0"/>
                  <a:t>父亲。</a:t>
                </a:r>
                <a:endParaRPr lang="zh-CN" altLang="en-US" dirty="0"/>
              </a:p>
              <a:p>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是一元谓词（包含一个个体）， </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𝑛</m:t>
                        </m:r>
                      </m:sub>
                    </m:sSub>
                    <m:r>
                      <a:rPr lang="en-US" altLang="zh-CN" i="1" dirty="0">
                        <a:latin typeface="Cambria Math" panose="02040503050406030204" pitchFamily="18" charset="0"/>
                      </a:rPr>
                      <m:t>) </m:t>
                    </m:r>
                  </m:oMath>
                </a14:m>
                <a:r>
                  <a:rPr lang="zh-CN" altLang="en-US" dirty="0"/>
                  <a:t>被称为</a:t>
                </a:r>
                <a14:m>
                  <m:oMath xmlns:m="http://schemas.openxmlformats.org/officeDocument/2006/math">
                    <m:r>
                      <a:rPr lang="zh-CN" altLang="en-US" i="1" dirty="0" smtClean="0">
                        <a:latin typeface="Cambria Math" panose="02040503050406030204" pitchFamily="18" charset="0"/>
                      </a:rPr>
                      <m:t>𝑛</m:t>
                    </m:r>
                  </m:oMath>
                </a14:m>
                <a:r>
                  <a:rPr lang="zh-CN" altLang="en-US" dirty="0"/>
                  <a:t>元谓词（包含若干个体） 。</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zh-CN" dirty="0">
                <a:solidFill>
                  <a:srgbClr val="0070C0"/>
                </a:solidFill>
                <a:latin typeface="黑体" panose="02010609060101010101" pitchFamily="49" charset="-122"/>
                <a:cs typeface="Times New Roman" panose="02020603050405020304" pitchFamily="16" charset="0"/>
              </a:rPr>
              <a:t>量词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spcAft>
                    <a:spcPts val="0"/>
                  </a:spcAft>
                </a:pPr>
                <a:r>
                  <a:rPr lang="zh-CN" altLang="en-US" dirty="0"/>
                  <a:t>全称量词</a:t>
                </a:r>
                <a:r>
                  <a:rPr lang="en-US" altLang="zh-CN" dirty="0"/>
                  <a:t>(universal quantifier, ∀)</a:t>
                </a:r>
                <a:endParaRPr lang="en-US" altLang="zh-CN" dirty="0"/>
              </a:p>
              <a:p>
                <a:pPr lvl="1"/>
                <a:r>
                  <a:rPr lang="zh-CN" altLang="en-US" dirty="0"/>
                  <a:t>全称量词用符号∀表示，表示一切的、凡是的、所有的、每一个等。 </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m:t>
                    </m:r>
                  </m:oMath>
                </a14:m>
                <a:r>
                  <a:rPr lang="zh-CN" altLang="en-US" dirty="0"/>
                  <a:t>表示定义域中的所有个体， </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表示定义域中的所有个体具有性质</a:t>
                </a:r>
                <a14:m>
                  <m:oMath xmlns:m="http://schemas.openxmlformats.org/officeDocument/2006/math">
                    <m:r>
                      <a:rPr lang="zh-CN" altLang="en-US" i="1" dirty="0" smtClean="0">
                        <a:latin typeface="Cambria Math" panose="02040503050406030204" pitchFamily="18" charset="0"/>
                      </a:rPr>
                      <m:t>𝑃</m:t>
                    </m:r>
                  </m:oMath>
                </a14:m>
                <a:endParaRPr lang="zh-CN" altLang="en-US" dirty="0"/>
              </a:p>
              <a:p>
                <a:r>
                  <a:rPr lang="zh-CN" altLang="en-US" dirty="0"/>
                  <a:t>存在量词</a:t>
                </a:r>
                <a:r>
                  <a:rPr lang="en-US" altLang="zh-CN" dirty="0"/>
                  <a:t>(existential quantifier, ∃)</a:t>
                </a:r>
                <a:endParaRPr lang="en-US" altLang="zh-CN" dirty="0"/>
              </a:p>
              <a:p>
                <a:pPr lvl="1"/>
                <a:r>
                  <a:rPr lang="zh-CN" altLang="en-US" dirty="0"/>
                  <a:t>存在量词用符号∃表示，表示存在、有一个、某些等。 </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m:t>
                    </m:r>
                  </m:oMath>
                </a14:m>
                <a:r>
                  <a:rPr lang="zh-CN" altLang="en-US" dirty="0"/>
                  <a:t>表示定义域中存在一个或若干个个体，</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表示定义域中存在一个个体或若干个体具有性质𝑃</a:t>
                </a:r>
                <a:endParaRPr lang="zh-CN" altLang="en-US" dirty="0"/>
              </a:p>
              <a:p>
                <a:r>
                  <a:rPr lang="zh-CN" altLang="en-US" dirty="0"/>
                  <a:t>全称量词和存在量词统称为量词。</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5777"/>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zh-CN" dirty="0">
                <a:solidFill>
                  <a:srgbClr val="0070C0"/>
                </a:solidFill>
                <a:latin typeface="黑体" panose="02010609060101010101" pitchFamily="49" charset="-122"/>
                <a:cs typeface="Times New Roman" panose="02020603050405020304" pitchFamily="16" charset="0"/>
              </a:rPr>
              <a:t>量词</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全称量词</a:t>
            </a:r>
            <a:endParaRPr lang="zh-CN" altLang="en-US" dirty="0"/>
          </a:p>
          <a:p>
            <a:pPr lvl="1"/>
            <a:r>
              <a:rPr lang="zh-CN" altLang="en-US" dirty="0"/>
              <a:t>谓词𝑃</a:t>
            </a:r>
            <a:r>
              <a:rPr lang="en-US" altLang="zh-CN" dirty="0"/>
              <a:t>(</a:t>
            </a:r>
            <a:r>
              <a:rPr lang="zh-CN" altLang="en-US" dirty="0"/>
              <a:t>𝑥</a:t>
            </a:r>
            <a:r>
              <a:rPr lang="en-US" altLang="zh-CN" dirty="0"/>
              <a:t>)</a:t>
            </a:r>
            <a:r>
              <a:rPr lang="zh-CN" altLang="en-US" dirty="0"/>
              <a:t>：𝑥能够制造工具。∀𝑥𝑃</a:t>
            </a:r>
            <a:r>
              <a:rPr lang="en-US" altLang="zh-CN" dirty="0"/>
              <a:t>(</a:t>
            </a:r>
            <a:r>
              <a:rPr lang="zh-CN" altLang="en-US" dirty="0"/>
              <a:t>𝑥</a:t>
            </a:r>
            <a:r>
              <a:rPr lang="en-US" altLang="zh-CN" dirty="0"/>
              <a:t>)</a:t>
            </a:r>
            <a:r>
              <a:rPr lang="zh-CN" altLang="en-US" dirty="0"/>
              <a:t>表示定义域中的所有个体能够制造工具。 𝑃</a:t>
            </a:r>
            <a:r>
              <a:rPr lang="en-US" altLang="zh-CN" dirty="0"/>
              <a:t>(</a:t>
            </a:r>
            <a:r>
              <a:rPr lang="zh-CN" altLang="en-US" dirty="0"/>
              <a:t>小王</a:t>
            </a:r>
            <a:r>
              <a:rPr lang="en-US" altLang="zh-CN" dirty="0"/>
              <a:t>)</a:t>
            </a:r>
            <a:r>
              <a:rPr lang="zh-CN" altLang="en-US" dirty="0"/>
              <a:t>表示小王能够制造工具。</a:t>
            </a:r>
            <a:endParaRPr lang="zh-CN" altLang="en-US" dirty="0"/>
          </a:p>
          <a:p>
            <a:endParaRPr lang="zh-CN" altLang="en-US" dirty="0"/>
          </a:p>
          <a:p>
            <a:r>
              <a:rPr lang="zh-CN" altLang="en-US" dirty="0"/>
              <a:t>存在量词</a:t>
            </a:r>
            <a:endParaRPr lang="zh-CN" altLang="en-US" dirty="0"/>
          </a:p>
          <a:p>
            <a:pPr lvl="1"/>
            <a:r>
              <a:rPr lang="zh-CN" altLang="en-US" dirty="0"/>
              <a:t>谓词𝑃</a:t>
            </a:r>
            <a:r>
              <a:rPr lang="en-US" altLang="zh-CN" dirty="0"/>
              <a:t>(</a:t>
            </a:r>
            <a:r>
              <a:rPr lang="zh-CN" altLang="en-US" dirty="0"/>
              <a:t>𝑥</a:t>
            </a:r>
            <a:r>
              <a:rPr lang="en-US" altLang="zh-CN" dirty="0"/>
              <a:t>)</a:t>
            </a:r>
            <a:r>
              <a:rPr lang="zh-CN" altLang="en-US" dirty="0"/>
              <a:t>：𝑥能够制造工具。 ∃𝑥𝑃</a:t>
            </a:r>
            <a:r>
              <a:rPr lang="en-US" altLang="zh-CN" dirty="0"/>
              <a:t>(</a:t>
            </a:r>
            <a:r>
              <a:rPr lang="zh-CN" altLang="en-US" dirty="0"/>
              <a:t>𝑥</a:t>
            </a:r>
            <a:r>
              <a:rPr lang="en-US" altLang="zh-CN" dirty="0"/>
              <a:t>)</a:t>
            </a:r>
            <a:r>
              <a:rPr lang="zh-CN" altLang="en-US" dirty="0"/>
              <a:t>表示定义域中的存在某个</a:t>
            </a:r>
            <a:r>
              <a:rPr lang="en-US" altLang="zh-CN" dirty="0"/>
              <a:t>/</a:t>
            </a:r>
            <a:r>
              <a:rPr lang="zh-CN" altLang="en-US" dirty="0"/>
              <a:t>某些个体能够制造工具。 𝑃</a:t>
            </a:r>
            <a:r>
              <a:rPr lang="en-US" altLang="zh-CN" dirty="0"/>
              <a:t>(</a:t>
            </a:r>
            <a:r>
              <a:rPr lang="zh-CN" altLang="en-US" dirty="0"/>
              <a:t>小王</a:t>
            </a:r>
            <a:r>
              <a:rPr lang="en-US" altLang="zh-CN" dirty="0"/>
              <a:t>)</a:t>
            </a:r>
            <a:r>
              <a:rPr lang="zh-CN" altLang="en-US" dirty="0"/>
              <a:t>表示小王能够制造工具（该命题或者为真、或者为假）。</a:t>
            </a:r>
            <a:endParaRPr lang="zh-CN" altLang="en-US"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zh-CN" dirty="0">
                <a:solidFill>
                  <a:srgbClr val="0070C0"/>
                </a:solidFill>
                <a:latin typeface="黑体" panose="02010609060101010101" pitchFamily="49" charset="-122"/>
                <a:cs typeface="Times New Roman" panose="02020603050405020304" pitchFamily="16" charset="0"/>
              </a:rPr>
              <a:t>量词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Aft>
                    <a:spcPts val="0"/>
                  </a:spcAft>
                </a:pPr>
                <a:r>
                  <a:rPr lang="zh-CN" altLang="en-US" dirty="0"/>
                  <a:t>全称量词与存在量词之间的组合</a:t>
                </a:r>
                <a:endParaRPr lang="zh-CN" altLang="en-US" dirty="0"/>
              </a:p>
              <a:p>
                <a:pPr lvl="1"/>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oMath>
                </a14:m>
                <a:endParaRPr lang="en-US" altLang="zh-CN" dirty="0"/>
              </a:p>
              <a:p>
                <a:pPr lvl="1"/>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pPr lvl="1"/>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pPr lvl="1"/>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en-US" dirty="0">
                <a:solidFill>
                  <a:srgbClr val="0070C0"/>
                </a:solidFill>
                <a:latin typeface="黑体" panose="02010609060101010101" pitchFamily="49" charset="-122"/>
                <a:cs typeface="更纱黑体 UI SC Semibold" panose="02000703000000020004" pitchFamily="2" charset="-122"/>
              </a:rPr>
              <a:t>函数与谓词的区别</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Aft>
                    <a:spcPts val="0"/>
                  </a:spcAft>
                </a:pPr>
                <a:r>
                  <a:rPr lang="zh-CN" altLang="en-US" dirty="0"/>
                  <a:t>函词中个体变元用个体常量（来自定义域）代入后结果仍是</a:t>
                </a:r>
                <a:r>
                  <a:rPr lang="zh-CN" altLang="en-US" dirty="0">
                    <a:solidFill>
                      <a:srgbClr val="FF0000"/>
                    </a:solidFill>
                  </a:rPr>
                  <a:t>个体（值域）</a:t>
                </a:r>
                <a:endParaRPr lang="en-US" altLang="zh-CN" dirty="0">
                  <a:solidFill>
                    <a:srgbClr val="FF0000"/>
                  </a:solidFill>
                </a:endParaRPr>
              </a:p>
              <a:p>
                <a:pPr lvl="1"/>
                <a:r>
                  <a:rPr lang="zh-CN" altLang="en-US" dirty="0"/>
                  <a:t>如定义函数𝑓</a:t>
                </a:r>
                <a:r>
                  <a:rPr lang="en-US" altLang="zh-CN" dirty="0"/>
                  <a:t>(</a:t>
                </a:r>
                <a:r>
                  <a:rPr lang="zh-CN" altLang="en-US" dirty="0"/>
                  <a:t>𝑥</a:t>
                </a:r>
                <a:r>
                  <a:rPr lang="en-US" altLang="zh-CN" dirty="0"/>
                  <a:t>)=</a:t>
                </a:r>
                <a:r>
                  <a:rPr lang="zh-CN" altLang="en-US" dirty="0"/>
                  <a:t>𝑥</a:t>
                </a:r>
                <a:r>
                  <a:rPr lang="en-US" altLang="zh-CN" dirty="0"/>
                  <a:t>+10</a:t>
                </a:r>
                <a:r>
                  <a:rPr lang="zh-CN" altLang="en-US" dirty="0"/>
                  <a:t>，则𝑓</a:t>
                </a:r>
                <a:r>
                  <a:rPr lang="en-US" altLang="zh-CN" dirty="0"/>
                  <a:t>(2)=12</a:t>
                </a:r>
                <a:endParaRPr lang="en-US" altLang="zh-CN" dirty="0"/>
              </a:p>
              <a:p>
                <a:r>
                  <a:rPr lang="zh-CN" altLang="en-US" dirty="0"/>
                  <a:t>谓词中个体变元用个体常量带入后就变成了</a:t>
                </a:r>
                <a:r>
                  <a:rPr lang="zh-CN" altLang="en-US" dirty="0">
                    <a:solidFill>
                      <a:srgbClr val="FF0000"/>
                    </a:solidFill>
                  </a:rPr>
                  <a:t>命题</a:t>
                </a:r>
                <a:endParaRPr lang="en-US" altLang="zh-CN" dirty="0">
                  <a:solidFill>
                    <a:srgbClr val="FF0000"/>
                  </a:solidFill>
                </a:endParaRPr>
              </a:p>
              <a:p>
                <a:pPr lvl="1"/>
                <a:r>
                  <a:rPr lang="zh-CN" altLang="en-US" dirty="0"/>
                  <a:t>如𝑐𝑎𝑟</a:t>
                </a:r>
                <a:r>
                  <a:rPr lang="en-US" altLang="zh-CN" dirty="0"/>
                  <a:t>(</a:t>
                </a:r>
                <a:r>
                  <a:rPr lang="zh-CN" altLang="en-US" dirty="0"/>
                  <a:t>𝑥</a:t>
                </a:r>
                <a:r>
                  <a:rPr lang="en-US" altLang="zh-CN" dirty="0"/>
                  <a:t>) </a:t>
                </a:r>
                <a:r>
                  <a:rPr lang="zh-CN" altLang="en-US" dirty="0"/>
                  <a:t>这个谓词中𝑥用吉普车代替，则𝑐𝑎𝑟</a:t>
                </a:r>
                <a:r>
                  <a:rPr lang="en-US" altLang="zh-CN" dirty="0"/>
                  <a:t>(</a:t>
                </a:r>
                <a:r>
                  <a:rPr lang="zh-CN" altLang="en-US" dirty="0"/>
                  <a:t>吉普车</a:t>
                </a:r>
                <a:r>
                  <a:rPr lang="en-US" altLang="zh-CN" dirty="0"/>
                  <a:t>)</a:t>
                </a:r>
                <a:r>
                  <a:rPr lang="zh-CN" altLang="en-US" dirty="0"/>
                  <a:t>是命题。</a:t>
                </a:r>
                <a:endParaRPr lang="zh-CN" altLang="en-US" dirty="0"/>
              </a:p>
              <a:p>
                <a:r>
                  <a:rPr lang="zh-CN" altLang="en-US" dirty="0"/>
                  <a:t>函数是从定义域到</a:t>
                </a:r>
                <a:r>
                  <a:rPr lang="zh-CN" altLang="en-US" dirty="0">
                    <a:solidFill>
                      <a:srgbClr val="FF0000"/>
                    </a:solidFill>
                  </a:rPr>
                  <a:t>值域</a:t>
                </a:r>
                <a:r>
                  <a:rPr lang="zh-CN" altLang="en-US" dirty="0"/>
                  <a:t>的映射；</a:t>
                </a:r>
                <a:endParaRPr lang="en-US" altLang="zh-CN" dirty="0"/>
              </a:p>
              <a:p>
                <a:r>
                  <a:rPr lang="zh-CN" altLang="en-US" dirty="0"/>
                  <a:t>谓词是从定义域到</a:t>
                </a:r>
                <a14:m>
                  <m:oMath xmlns:m="http://schemas.openxmlformats.org/officeDocument/2006/math">
                    <m:r>
                      <a:rPr lang="en-US" altLang="zh-CN" i="1" dirty="0" smtClean="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𝑇𝑟𝑢𝑒</m:t>
                    </m:r>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𝐹𝑎𝑙𝑠𝑒</m:t>
                    </m:r>
                    <m:r>
                      <a:rPr lang="en-US" altLang="zh-CN" i="1" dirty="0">
                        <a:solidFill>
                          <a:srgbClr val="FF0000"/>
                        </a:solidFill>
                        <a:latin typeface="Cambria Math" panose="02040503050406030204" pitchFamily="18" charset="0"/>
                      </a:rPr>
                      <m:t>} </m:t>
                    </m:r>
                  </m:oMath>
                </a14:m>
                <a:r>
                  <a:rPr lang="zh-CN" altLang="en-US" dirty="0"/>
                  <a:t>的映射</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谓词逻辑：</a:t>
            </a:r>
            <a:r>
              <a:rPr lang="zh-CN" altLang="en-US" dirty="0">
                <a:solidFill>
                  <a:srgbClr val="0070C0"/>
                </a:solidFill>
                <a:latin typeface="黑体" panose="02010609060101010101" pitchFamily="49" charset="-122"/>
                <a:cs typeface="Times New Roman" panose="02020603050405020304" pitchFamily="16" charset="0"/>
              </a:rPr>
              <a:t>谓词演算的合式公式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Aft>
                    <a:spcPts val="0"/>
                  </a:spcAft>
                </a:pPr>
                <a:r>
                  <a:rPr lang="zh-CN" altLang="en-US" dirty="0"/>
                  <a:t>命题常项、命题变项、原子谓词（不存在任何量词与联结词）是合式公式。</a:t>
                </a:r>
                <a:endParaRPr lang="zh-CN" altLang="en-US" dirty="0"/>
              </a:p>
              <a:p>
                <a:r>
                  <a:rPr lang="zh-CN" altLang="en-US" dirty="0"/>
                  <a:t>如果</a:t>
                </a:r>
                <a14:m>
                  <m:oMath xmlns:m="http://schemas.openxmlformats.org/officeDocument/2006/math">
                    <m:r>
                      <a:rPr lang="zh-CN" altLang="en-US" i="1" dirty="0" smtClean="0">
                        <a:latin typeface="Cambria Math" panose="02040503050406030204" pitchFamily="18" charset="0"/>
                      </a:rPr>
                      <m:t>𝐴</m:t>
                    </m:r>
                  </m:oMath>
                </a14:m>
                <a:r>
                  <a:rPr lang="zh-CN" altLang="en-US" dirty="0"/>
                  <a:t>和</a:t>
                </a:r>
                <a14:m>
                  <m:oMath xmlns:m="http://schemas.openxmlformats.org/officeDocument/2006/math">
                    <m:r>
                      <a:rPr lang="zh-CN" altLang="en-US" i="1" dirty="0" smtClean="0">
                        <a:latin typeface="Cambria Math" panose="02040503050406030204" pitchFamily="18" charset="0"/>
                      </a:rPr>
                      <m:t>𝐵</m:t>
                    </m:r>
                  </m:oMath>
                </a14:m>
                <a:r>
                  <a:rPr lang="zh-CN" altLang="en-US" dirty="0"/>
                  <a:t>是合式公式，那么</a:t>
                </a:r>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𝐴</m:t>
                    </m:r>
                    <m:r>
                      <a:rPr lang="en-US" altLang="zh-CN" b="1" i="1" dirty="0" smtClean="0">
                        <a:latin typeface="Cambria Math" panose="02040503050406030204" pitchFamily="18" charset="0"/>
                      </a:rPr>
                      <m:t>,</m:t>
                    </m:r>
                    <m:r>
                      <a:rPr lang="zh-CN" altLang="en-US" i="1" dirty="0">
                        <a:latin typeface="Cambria Math" panose="02040503050406030204" pitchFamily="18" charset="0"/>
                      </a:rPr>
                      <m:t> </m:t>
                    </m:r>
                    <m:r>
                      <a:rPr lang="zh-CN" altLang="en-US" i="1" dirty="0">
                        <a:latin typeface="Cambria Math" panose="02040503050406030204" pitchFamily="18" charset="0"/>
                      </a:rPr>
                      <m:t>𝐴</m:t>
                    </m:r>
                    <m:r>
                      <a:rPr lang="zh-CN" altLang="en-US" i="1" dirty="0">
                        <a:latin typeface="Cambria Math" panose="02040503050406030204" pitchFamily="18" charset="0"/>
                      </a:rPr>
                      <m:t>∧</m:t>
                    </m:r>
                    <m:r>
                      <a:rPr lang="zh-CN" altLang="en-US" i="1" dirty="0">
                        <a:latin typeface="Cambria Math" panose="02040503050406030204" pitchFamily="18" charset="0"/>
                      </a:rPr>
                      <m:t>𝐵</m:t>
                    </m:r>
                    <m:r>
                      <a:rPr lang="en-US" altLang="zh-CN" b="1" i="1" dirty="0" smtClean="0">
                        <a:latin typeface="Cambria Math" panose="02040503050406030204" pitchFamily="18" charset="0"/>
                      </a:rPr>
                      <m:t>,</m:t>
                    </m:r>
                    <m:r>
                      <a:rPr lang="zh-CN" altLang="en-US" i="1" dirty="0">
                        <a:latin typeface="Cambria Math" panose="02040503050406030204" pitchFamily="18" charset="0"/>
                      </a:rPr>
                      <m:t> </m:t>
                    </m:r>
                    <m:r>
                      <a:rPr lang="zh-CN" altLang="en-US" i="1" dirty="0">
                        <a:latin typeface="Cambria Math" panose="02040503050406030204" pitchFamily="18" charset="0"/>
                      </a:rPr>
                      <m:t>𝐴</m:t>
                    </m:r>
                    <m:r>
                      <a:rPr lang="zh-CN" altLang="en-US" i="1" dirty="0">
                        <a:latin typeface="Cambria Math" panose="02040503050406030204" pitchFamily="18" charset="0"/>
                      </a:rPr>
                      <m:t>∨</m:t>
                    </m:r>
                    <m:r>
                      <a:rPr lang="zh-CN" altLang="en-US" i="1" dirty="0">
                        <a:latin typeface="Cambria Math" panose="02040503050406030204" pitchFamily="18" charset="0"/>
                      </a:rPr>
                      <m:t>𝐵</m:t>
                    </m:r>
                    <m:r>
                      <a:rPr lang="en-US" altLang="zh-CN" b="1" i="1" dirty="0" smtClean="0">
                        <a:latin typeface="Cambria Math" panose="02040503050406030204" pitchFamily="18" charset="0"/>
                      </a:rPr>
                      <m:t>,</m:t>
                    </m:r>
                    <m:r>
                      <a:rPr lang="zh-CN" altLang="en-US" i="1" dirty="0">
                        <a:latin typeface="Cambria Math" panose="02040503050406030204" pitchFamily="18" charset="0"/>
                      </a:rPr>
                      <m:t> </m:t>
                    </m:r>
                    <m:r>
                      <a:rPr lang="zh-CN" altLang="en-US" i="1" dirty="0">
                        <a:latin typeface="Cambria Math" panose="02040503050406030204" pitchFamily="18" charset="0"/>
                      </a:rPr>
                      <m:t>𝐴</m:t>
                    </m:r>
                    <m:r>
                      <a:rPr lang="zh-CN" altLang="en-US" i="1" dirty="0">
                        <a:latin typeface="Cambria Math" panose="02040503050406030204" pitchFamily="18" charset="0"/>
                      </a:rPr>
                      <m:t>→</m:t>
                    </m:r>
                    <m:r>
                      <a:rPr lang="zh-CN" altLang="en-US" i="1" dirty="0">
                        <a:latin typeface="Cambria Math" panose="02040503050406030204" pitchFamily="18" charset="0"/>
                      </a:rPr>
                      <m:t>𝐵</m:t>
                    </m:r>
                    <m:r>
                      <a:rPr lang="en-US" altLang="zh-CN" b="1" i="1" dirty="0" smtClean="0">
                        <a:latin typeface="Cambria Math" panose="02040503050406030204" pitchFamily="18" charset="0"/>
                      </a:rPr>
                      <m:t>,</m:t>
                    </m:r>
                    <m:r>
                      <a:rPr lang="zh-CN" altLang="en-US" i="1" dirty="0">
                        <a:latin typeface="Cambria Math" panose="02040503050406030204" pitchFamily="18" charset="0"/>
                      </a:rPr>
                      <m:t>  </m:t>
                    </m:r>
                    <m:r>
                      <a:rPr lang="zh-CN" altLang="en-US" i="1" dirty="0">
                        <a:latin typeface="Cambria Math" panose="02040503050406030204" pitchFamily="18" charset="0"/>
                      </a:rPr>
                      <m:t>𝐴</m:t>
                    </m:r>
                    <m:r>
                      <a:rPr lang="zh-CN" altLang="en-US" i="1" dirty="0">
                        <a:latin typeface="Cambria Math" panose="02040503050406030204" pitchFamily="18" charset="0"/>
                      </a:rPr>
                      <m:t>⟷</m:t>
                    </m:r>
                    <m:r>
                      <a:rPr lang="zh-CN" altLang="en-US" i="1" dirty="0">
                        <a:latin typeface="Cambria Math" panose="02040503050406030204" pitchFamily="18" charset="0"/>
                      </a:rPr>
                      <m:t>𝐵</m:t>
                    </m:r>
                    <m:r>
                      <a:rPr lang="zh-CN" altLang="en-US" i="1" dirty="0">
                        <a:latin typeface="Cambria Math" panose="02040503050406030204" pitchFamily="18" charset="0"/>
                      </a:rPr>
                      <m:t> </m:t>
                    </m:r>
                  </m:oMath>
                </a14:m>
                <a:r>
                  <a:rPr lang="zh-CN" altLang="en-US" dirty="0"/>
                  <a:t>都是合式公式</a:t>
                </a:r>
                <a:endParaRPr lang="zh-CN" altLang="en-US" dirty="0"/>
              </a:p>
              <a:p>
                <a:r>
                  <a:rPr lang="zh-CN" altLang="en-US" dirty="0"/>
                  <a:t>如果</a:t>
                </a:r>
                <a14:m>
                  <m:oMath xmlns:m="http://schemas.openxmlformats.org/officeDocument/2006/math">
                    <m:r>
                      <a:rPr lang="zh-CN" altLang="en-US" i="1" dirty="0" smtClean="0">
                        <a:latin typeface="Cambria Math" panose="02040503050406030204" pitchFamily="18" charset="0"/>
                      </a:rPr>
                      <m:t>𝐴</m:t>
                    </m:r>
                  </m:oMath>
                </a14:m>
                <a:r>
                  <a:rPr lang="zh-CN" altLang="en-US" dirty="0"/>
                  <a:t>是合式公式， </a:t>
                </a:r>
                <a14:m>
                  <m:oMath xmlns:m="http://schemas.openxmlformats.org/officeDocument/2006/math">
                    <m:r>
                      <a:rPr lang="zh-CN" altLang="en-US" i="1" dirty="0" smtClean="0">
                        <a:latin typeface="Cambria Math" panose="02040503050406030204" pitchFamily="18" charset="0"/>
                      </a:rPr>
                      <m:t>𝑥</m:t>
                    </m:r>
                  </m:oMath>
                </a14:m>
                <a:r>
                  <a:rPr lang="zh-CN" altLang="en-US" dirty="0"/>
                  <a:t>是个体变元，则</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𝑥𝐴</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和</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𝑥𝐴</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也是合式公式</a:t>
                </a:r>
                <a:endParaRPr lang="zh-CN" altLang="en-US" dirty="0"/>
              </a:p>
              <a:p>
                <a:r>
                  <a:rPr lang="zh-CN" altLang="en-US" dirty="0"/>
                  <a:t>有限次地使用上述规则求得公式是合式公式</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若干谓词逻辑的推理规则</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Aft>
                    <a:spcPts val="0"/>
                  </a:spcAft>
                </a:pPr>
                <a:r>
                  <a:rPr lang="zh-CN" altLang="en-US" dirty="0"/>
                  <a:t>全称量词消去</a:t>
                </a:r>
                <a:r>
                  <a:rPr lang="en-US" altLang="zh-CN" dirty="0"/>
                  <a:t>: </a:t>
                </a:r>
                <a14:m>
                  <m:oMath xmlns:m="http://schemas.openxmlformats.org/officeDocument/2006/math">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m:t>
                        </m:r>
                        <m:r>
                          <a:rPr lang="zh-CN" altLang="en-US" i="1" dirty="0">
                            <a:latin typeface="Cambria Math" panose="02040503050406030204" pitchFamily="18" charset="0"/>
                          </a:rPr>
                          <m:t>𝑥</m:t>
                        </m:r>
                      </m:e>
                    </m:d>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r>
                      <a:rPr lang="zh-CN" altLang="en-US" i="1">
                        <a:latin typeface="Cambria Math" panose="02040503050406030204"/>
                        <a:cs typeface="Times New Roman" panose="02020603050405020304" pitchFamily="16" charset="0"/>
                      </a:rPr>
                      <m:t>⇒</m:t>
                    </m:r>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𝑦</m:t>
                        </m:r>
                      </m:e>
                    </m:d>
                  </m:oMath>
                </a14:m>
                <a:endParaRPr lang="en-US" altLang="zh-CN" dirty="0"/>
              </a:p>
              <a:p>
                <a:pPr lvl="1"/>
                <a:r>
                  <a:rPr lang="en-US" altLang="zh-CN" dirty="0"/>
                  <a:t>Universal Instantiation, UI</a:t>
                </a:r>
                <a:endParaRPr lang="en-US" altLang="zh-CN" dirty="0"/>
              </a:p>
              <a:p>
                <a:r>
                  <a:rPr lang="zh-CN" altLang="en-US" dirty="0"/>
                  <a:t>全称量词引入</a:t>
                </a:r>
                <a:r>
                  <a:rPr lang="en-US" altLang="zh-CN" dirty="0"/>
                  <a:t>: </a:t>
                </a:r>
                <a14:m>
                  <m:oMath xmlns:m="http://schemas.openxmlformats.org/officeDocument/2006/math">
                    <m:r>
                      <a:rPr lang="zh-CN" altLang="en-US" i="1" dirty="0" smtClean="0">
                        <a:latin typeface="Cambria Math" panose="02040503050406030204" pitchFamily="18" charset="0"/>
                      </a:rPr>
                      <m:t>𝐴</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𝑦</m:t>
                        </m:r>
                      </m:e>
                    </m:d>
                    <m:r>
                      <a:rPr lang="zh-CN" altLang="en-US" i="1">
                        <a:latin typeface="Cambria Math" panose="02040503050406030204"/>
                        <a:cs typeface="Times New Roman" panose="02020603050405020304" pitchFamily="16"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zh-CN" altLang="en-US" i="1" dirty="0">
                            <a:latin typeface="Cambria Math" panose="02040503050406030204" pitchFamily="18" charset="0"/>
                          </a:rPr>
                          <m:t>𝑥</m:t>
                        </m:r>
                      </m:e>
                    </m:d>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oMath>
                </a14:m>
                <a:endParaRPr lang="en-US" altLang="zh-CN" dirty="0"/>
              </a:p>
              <a:p>
                <a:pPr lvl="1"/>
                <a:r>
                  <a:rPr lang="en-US" altLang="zh-CN" dirty="0"/>
                  <a:t>Universal Generalization, UG</a:t>
                </a:r>
                <a:endParaRPr lang="en-US" altLang="zh-CN" dirty="0"/>
              </a:p>
              <a:p>
                <a:r>
                  <a:rPr lang="zh-CN" altLang="en-US" dirty="0"/>
                  <a:t>存在量词消去</a:t>
                </a:r>
                <a:r>
                  <a:rPr lang="en-US" altLang="zh-CN" dirty="0"/>
                  <a:t>: </a:t>
                </a:r>
                <a14:m>
                  <m:oMath xmlns:m="http://schemas.openxmlformats.org/officeDocument/2006/math">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m:t>
                        </m:r>
                        <m:r>
                          <a:rPr lang="zh-CN" altLang="en-US" i="1" dirty="0">
                            <a:latin typeface="Cambria Math" panose="02040503050406030204" pitchFamily="18" charset="0"/>
                          </a:rPr>
                          <m:t>𝑥</m:t>
                        </m:r>
                      </m:e>
                    </m:d>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r>
                      <a:rPr lang="zh-CN" altLang="en-US" i="1">
                        <a:latin typeface="Cambria Math" panose="02040503050406030204"/>
                        <a:cs typeface="Times New Roman" panose="02020603050405020304" pitchFamily="16" charset="0"/>
                      </a:rPr>
                      <m:t>⇒</m:t>
                    </m:r>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𝑐</m:t>
                        </m:r>
                      </m:e>
                    </m:d>
                  </m:oMath>
                </a14:m>
                <a:endParaRPr lang="en-US" altLang="zh-CN" dirty="0"/>
              </a:p>
              <a:p>
                <a:pPr lvl="1"/>
                <a:r>
                  <a:rPr lang="en-US" altLang="zh-CN" dirty="0"/>
                  <a:t>Existential Instantiation, EI</a:t>
                </a:r>
                <a:endParaRPr lang="en-US" altLang="zh-CN" dirty="0"/>
              </a:p>
              <a:p>
                <a:r>
                  <a:rPr lang="zh-CN" altLang="en-US" dirty="0"/>
                  <a:t>存在量词引入</a:t>
                </a:r>
                <a:r>
                  <a:rPr lang="en-US" altLang="zh-CN" dirty="0"/>
                  <a:t>: </a:t>
                </a:r>
                <a14:m>
                  <m:oMath xmlns:m="http://schemas.openxmlformats.org/officeDocument/2006/math">
                    <m:r>
                      <a:rPr lang="zh-CN" altLang="en-US" i="1" dirty="0" smtClean="0">
                        <a:latin typeface="Cambria Math" panose="02040503050406030204" pitchFamily="18" charset="0"/>
                      </a:rPr>
                      <m:t>𝐴</m:t>
                    </m:r>
                    <m:d>
                      <m:dPr>
                        <m:ctrlPr>
                          <a:rPr lang="en-US" altLang="zh-CN" i="1" dirty="0" smtClean="0">
                            <a:latin typeface="Cambria Math" panose="02040503050406030204" pitchFamily="18" charset="0"/>
                          </a:rPr>
                        </m:ctrlPr>
                      </m:dPr>
                      <m:e>
                        <m:r>
                          <a:rPr lang="en-US" altLang="zh-CN" i="1" dirty="0">
                            <a:latin typeface="Cambria Math" panose="02040503050406030204" pitchFamily="18" charset="0"/>
                          </a:rPr>
                          <m:t>𝑐</m:t>
                        </m:r>
                      </m:e>
                    </m:d>
                    <m:r>
                      <a:rPr lang="zh-CN" altLang="en-US" i="1">
                        <a:latin typeface="Cambria Math" panose="02040503050406030204"/>
                        <a:cs typeface="Times New Roman" panose="02020603050405020304" pitchFamily="16"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m:t>
                        </m:r>
                        <m:r>
                          <a:rPr lang="zh-CN" altLang="en-US" i="1" dirty="0">
                            <a:latin typeface="Cambria Math" panose="02040503050406030204" pitchFamily="18" charset="0"/>
                          </a:rPr>
                          <m:t>𝑥</m:t>
                        </m:r>
                      </m:e>
                    </m:d>
                    <m:r>
                      <a:rPr lang="zh-CN" altLang="en-US" i="1" dirty="0">
                        <a:latin typeface="Cambria Math" panose="02040503050406030204" pitchFamily="18" charset="0"/>
                      </a:rPr>
                      <m:t>𝐴</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oMath>
                </a14:m>
                <a:endParaRPr lang="en-US" altLang="zh-CN" dirty="0"/>
              </a:p>
              <a:p>
                <a:pPr lvl="1"/>
                <a:r>
                  <a:rPr lang="en-US" altLang="zh-CN" dirty="0"/>
                  <a:t>Existential Generalization, EG</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356"/>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8709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4. 以下哪种搜索方法属于启发式搜索(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61774"/>
            <a:ext cx="16230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广度优先搜索</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19024"/>
            <a:ext cx="18707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蒙特卡洛树搜索</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76274"/>
            <a:ext cx="16230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深度优先搜索</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33524"/>
            <a:ext cx="919639"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A*搜索</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0"/>
            </p:custDataLst>
          </p:nvPr>
        </p:nvGrpSpPr>
        <p:grpSpPr>
          <a:xfrm>
            <a:off x="3952875" y="0"/>
            <a:ext cx="4286250" cy="476250"/>
            <a:chOff x="0" y="0"/>
            <a:chExt cx="9000" cy="1000"/>
          </a:xfrm>
        </p:grpSpPr>
        <p:sp>
          <p:nvSpPr>
            <p:cNvPr id="3"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谓词逻辑的推理例子</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 name="矩形 5"/>
              <p:cNvSpPr/>
              <p:nvPr/>
            </p:nvSpPr>
            <p:spPr>
              <a:xfrm>
                <a:off x="5514677" y="1161584"/>
                <a:ext cx="6593750" cy="4615815"/>
              </a:xfrm>
              <a:prstGeom prst="rect">
                <a:avLst/>
              </a:prstGeom>
            </p:spPr>
            <p:txBody>
              <a:bodyPr wrap="square">
                <a:spAutoFit/>
              </a:bodyPr>
              <a:lstStyle/>
              <a:p>
                <a:pPr lvl="1">
                  <a:lnSpc>
                    <a:spcPct val="150000"/>
                  </a:lnSpc>
                  <a:spcAft>
                    <a:spcPts val="0"/>
                  </a:spcAft>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证明过程：</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𝑄</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𝑥</m:t>
                        </m:r>
                      </m:e>
                    </m:d>
                    <m:r>
                      <a:rPr lang="en-US" altLang="zh-CN" sz="2800" b="0" i="1" smtClean="0">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𝑄</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oMath>
                </a14:m>
                <a:r>
                  <a:rPr lang="en-US" altLang="zh-CN" sz="2800" dirty="0">
                    <a:latin typeface="Cambria Math" panose="02040503050406030204"/>
                    <a:ea typeface="Cambria Math" panose="02040503050406030204"/>
                    <a:cs typeface="Times New Roman" panose="02020603050405020304" pitchFamily="16" charset="0"/>
                  </a:rPr>
                  <a:t> </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r>
                  <a:rPr lang="zh-CN" altLang="en-US" sz="2800" dirty="0">
                    <a:latin typeface="黑体" panose="02010609060101010101" pitchFamily="49" charset="-122"/>
                    <a:ea typeface="黑体" panose="02010609060101010101" pitchFamily="49" charset="-122"/>
                    <a:cs typeface="Times New Roman" panose="02020603050405020304" pitchFamily="16" charset="0"/>
                  </a:rPr>
                  <a:t>消去全称量词</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𝑄</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𝑄</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r>
                  <a:rPr lang="zh-CN" altLang="en-US" sz="2800" dirty="0">
                    <a:latin typeface="黑体" panose="02010609060101010101" pitchFamily="49" charset="-122"/>
                    <a:ea typeface="黑体" panose="02010609060101010101" pitchFamily="49" charset="-122"/>
                    <a:cs typeface="Times New Roman" panose="02020603050405020304" pitchFamily="16" charset="0"/>
                  </a:rPr>
                  <a:t>消去全称量词</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oMath>
                </a14:m>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r>
                  <a:rPr lang="zh-CN" altLang="en-US" sz="2800" dirty="0">
                    <a:latin typeface="黑体" panose="02010609060101010101" pitchFamily="49" charset="-122"/>
                    <a:ea typeface="黑体" panose="02010609060101010101" pitchFamily="49" charset="-122"/>
                    <a:cs typeface="Times New Roman" panose="02020603050405020304" pitchFamily="16" charset="0"/>
                  </a:rPr>
                  <a:t>假言三段论</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endParaRPr lang="en-US" altLang="zh-CN" sz="2800" dirty="0">
                  <a:latin typeface="Cambria Math" panose="02040503050406030204"/>
                  <a:ea typeface="Cambria Math" panose="02040503050406030204"/>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r>
                  <a:rPr lang="zh-CN" altLang="en-US" sz="2800" dirty="0">
                    <a:latin typeface="黑体" panose="02010609060101010101" pitchFamily="49" charset="-122"/>
                    <a:ea typeface="黑体" panose="02010609060101010101" pitchFamily="49" charset="-122"/>
                    <a:cs typeface="Times New Roman" panose="02020603050405020304" pitchFamily="16" charset="0"/>
                  </a:rPr>
                  <a:t>引入</a:t>
                </a: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𝑥</m:t>
                    </m:r>
                  </m:oMath>
                </a14:m>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5514677" y="1161584"/>
                <a:ext cx="6593750" cy="4615815"/>
              </a:xfrm>
              <a:prstGeom prst="rect">
                <a:avLst/>
              </a:prstGeom>
              <a:blipFill rotWithShape="1">
                <a:blip r:embed="rId1"/>
                <a:stretch>
                  <a:fillRect l="-5" t="-4" r="4"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03349" y="1805735"/>
                <a:ext cx="5074940" cy="2676525"/>
              </a:xfrm>
              <a:prstGeom prst="rect">
                <a:avLst/>
              </a:prstGeom>
            </p:spPr>
            <p:txBody>
              <a:bodyPr wrap="square">
                <a:spAutoFit/>
              </a:bodyPr>
              <a:lstStyle/>
              <a:p>
                <a:pPr lvl="1">
                  <a:lnSpc>
                    <a:spcPct val="150000"/>
                  </a:lnSpc>
                  <a:spcAft>
                    <a:spcPts val="0"/>
                  </a:spcAft>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已知：</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𝑄</m:t>
                    </m:r>
                    <m:d>
                      <m:dPr>
                        <m:ctrlPr>
                          <a:rPr lang="en-US" altLang="zh-CN" sz="2800" b="0" i="1" smtClean="0">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𝑥</m:t>
                        </m:r>
                      </m:e>
                    </m:d>
                    <m:r>
                      <a:rPr lang="en-US" altLang="zh-CN" sz="2800" b="0" i="1" smtClean="0">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𝑄</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试证明：</a:t>
                </a: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𝑅</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b="0" i="1" smtClean="0">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203349" y="1805735"/>
                <a:ext cx="5074940" cy="2676525"/>
              </a:xfrm>
              <a:prstGeom prst="rect">
                <a:avLst/>
              </a:prstGeom>
              <a:blipFill rotWithShape="1">
                <a:blip r:embed="rId2"/>
                <a:stretch>
                  <a:fillRect l="-3" t="-16" r="3" b="16"/>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谓词逻辑的推理例子</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5" name="矩形 4"/>
              <p:cNvSpPr/>
              <p:nvPr/>
            </p:nvSpPr>
            <p:spPr>
              <a:xfrm>
                <a:off x="5128822" y="669130"/>
                <a:ext cx="6668731" cy="5908040"/>
              </a:xfrm>
              <a:prstGeom prst="rect">
                <a:avLst/>
              </a:prstGeom>
            </p:spPr>
            <p:txBody>
              <a:bodyPr wrap="square">
                <a:spAutoFit/>
              </a:bodyPr>
              <a:lstStyle/>
              <a:p>
                <a:pPr lvl="1">
                  <a:lnSpc>
                    <a:spcPct val="150000"/>
                  </a:lnSpc>
                  <a:spcAft>
                    <a:spcPts val="0"/>
                  </a:spcAft>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证明过程：</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971550" lvl="1" indent="-51435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𝐹</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𝑎</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𝑎</m:t>
                        </m:r>
                      </m:e>
                    </m:d>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(2</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EI)</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𝐹</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𝑎</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𝐺</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𝑎</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𝐻</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b="0" i="1" smtClean="0">
                            <a:latin typeface="Cambria Math" panose="02040503050406030204"/>
                            <a:ea typeface="Cambria Math" panose="02040503050406030204"/>
                            <a:cs typeface="Times New Roman" panose="02020603050405020304" pitchFamily="16" charset="0"/>
                          </a:rPr>
                          <m:t>𝑎</m:t>
                        </m:r>
                      </m:e>
                    </m:d>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i="1" smtClean="0">
                        <a:latin typeface="Cambria Math" panose="02040503050406030204"/>
                        <a:ea typeface="Cambria Math" panose="02040503050406030204"/>
                        <a:cs typeface="Times New Roman" panose="02020603050405020304" pitchFamily="16" charset="0"/>
                      </a:rPr>
                      <m:t> </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UI)</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𝐹</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𝑎</m:t>
                        </m:r>
                      </m:e>
                    </m:d>
                  </m:oMath>
                </a14:m>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由</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知</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𝐺</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𝑎</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𝐻</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smtClean="0">
                        <a:latin typeface="Cambria Math" panose="02040503050406030204"/>
                        <a:ea typeface="Cambria Math" panose="02040503050406030204"/>
                        <a:cs typeface="Times New Roman" panose="02020603050405020304" pitchFamily="16" charset="0"/>
                      </a:rPr>
                      <m:t>𝑎</m:t>
                    </m:r>
                    <m:r>
                      <a:rPr lang="en-US" altLang="zh-CN" sz="2800" b="0" i="1" smtClean="0">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的假言推理</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𝑎</m:t>
                        </m:r>
                      </m:e>
                    </m:d>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由</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知</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𝐻</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𝑎</m:t>
                    </m:r>
                    <m:r>
                      <a:rPr lang="en-US" altLang="zh-CN" sz="2800" i="1">
                        <a:latin typeface="Cambria Math" panose="02040503050406030204"/>
                        <a:ea typeface="Cambria Math" panose="02040503050406030204"/>
                        <a:cs typeface="Times New Roman" panose="02020603050405020304" pitchFamily="16" charset="0"/>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由</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知</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b="0" i="1" smtClean="0">
                        <a:latin typeface="Cambria Math" panose="02040503050406030204"/>
                        <a:ea typeface="Cambria Math" panose="02040503050406030204"/>
                        <a:cs typeface="Times New Roman" panose="02020603050405020304" pitchFamily="16" charset="0"/>
                      </a:rPr>
                      <m:t>𝑃</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𝑎</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𝐻</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𝑎</m:t>
                    </m:r>
                    <m:r>
                      <a:rPr lang="en-US" altLang="zh-CN" sz="2800" i="1">
                        <a:latin typeface="Cambria Math" panose="02040503050406030204"/>
                        <a:ea typeface="Cambria Math" panose="02040503050406030204"/>
                        <a:cs typeface="Times New Roman" panose="02020603050405020304" pitchFamily="16" charset="0"/>
                      </a:rPr>
                      <m:t>)</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(7</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8</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的合取</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mj-lt"/>
                  <a:buAutoNum type="arabicPeriod" startAt="3"/>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 (</m:t>
                    </m:r>
                    <m:r>
                      <a:rPr lang="en-US" altLang="zh-CN" sz="2800" i="1">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𝐻</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(9</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EG)</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5128822" y="669130"/>
                <a:ext cx="6668731" cy="5908040"/>
              </a:xfrm>
              <a:prstGeom prst="rect">
                <a:avLst/>
              </a:prstGeom>
              <a:blipFill rotWithShape="1">
                <a:blip r:embed="rId1"/>
                <a:stretch>
                  <a:fillRect l="-8" t="-8" r="8"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0" y="1336486"/>
                <a:ext cx="5257800" cy="2676525"/>
              </a:xfrm>
              <a:prstGeom prst="rect">
                <a:avLst/>
              </a:prstGeom>
            </p:spPr>
            <p:txBody>
              <a:bodyPr wrap="square" lIns="0" rIns="0">
                <a:spAutoFit/>
              </a:bodyPr>
              <a:lstStyle/>
              <a:p>
                <a:pPr lvl="1">
                  <a:lnSpc>
                    <a:spcPct val="150000"/>
                  </a:lnSpc>
                  <a:spcAft>
                    <a:spcPts val="0"/>
                  </a:spcAft>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已知：</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914400" lvl="1" indent="-457200">
                  <a:lnSpc>
                    <a:spcPct val="150000"/>
                  </a:lnSpc>
                  <a:buFont typeface="+mj-lt"/>
                  <a:buAutoNum type="arabicPeriod"/>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𝐹</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𝐺</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𝑥</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𝐻</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𝑥</m:t>
                    </m:r>
                    <m:r>
                      <a:rPr lang="en-US" altLang="zh-CN" sz="2800" b="0" i="1" smtClean="0">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marL="914400" lvl="1" indent="-457200">
                  <a:lnSpc>
                    <a:spcPct val="150000"/>
                  </a:lnSpc>
                  <a:buFont typeface="+mj-lt"/>
                  <a:buAutoNum type="arabicPeriod"/>
                </a:pP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𝐹</m:t>
                    </m:r>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smtClean="0">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lvl="1">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试证明：</a:t>
                </a:r>
                <a14:m>
                  <m:oMath xmlns:m="http://schemas.openxmlformats.org/officeDocument/2006/math">
                    <m:r>
                      <a:rPr lang="en-US" altLang="zh-CN" sz="280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a:ea typeface="Cambria Math" panose="02040503050406030204"/>
                        <a:cs typeface="Times New Roman" panose="02020603050405020304" pitchFamily="16" charset="0"/>
                      </a:rPr>
                      <m:t>𝑥</m:t>
                    </m:r>
                    <m:r>
                      <a:rPr lang="en-US" altLang="zh-CN" sz="2800" i="1">
                        <a:latin typeface="Cambria Math" panose="02040503050406030204"/>
                        <a:ea typeface="Cambria Math" panose="02040503050406030204"/>
                        <a:cs typeface="Times New Roman" panose="02020603050405020304" pitchFamily="16" charset="0"/>
                      </a:rPr>
                      <m:t>) (</m:t>
                    </m:r>
                    <m:r>
                      <a:rPr lang="en-US" altLang="zh-CN" sz="2800" b="0" i="1" smtClean="0">
                        <a:latin typeface="Cambria Math" panose="02040503050406030204"/>
                        <a:ea typeface="Cambria Math" panose="02040503050406030204"/>
                        <a:cs typeface="Times New Roman" panose="02020603050405020304" pitchFamily="16" charset="0"/>
                      </a:rPr>
                      <m:t>𝑃</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a:ea typeface="Cambria Math" panose="02040503050406030204"/>
                        <a:cs typeface="Times New Roman" panose="02020603050405020304" pitchFamily="16" charset="0"/>
                      </a:rPr>
                      <m:t>𝐻</m:t>
                    </m:r>
                    <m:d>
                      <m:dPr>
                        <m:ctrlPr>
                          <a:rPr lang="en-US" altLang="zh-CN" sz="2800" i="1">
                            <a:latin typeface="Cambria Math" panose="02040503050406030204" pitchFamily="18" charset="0"/>
                            <a:ea typeface="Cambria Math" panose="02040503050406030204"/>
                            <a:cs typeface="Times New Roman" panose="02020603050405020304" pitchFamily="16" charset="0"/>
                          </a:rPr>
                        </m:ctrlPr>
                      </m:dPr>
                      <m:e>
                        <m:r>
                          <a:rPr lang="en-US" altLang="zh-CN" sz="2800" i="1">
                            <a:latin typeface="Cambria Math" panose="02040503050406030204"/>
                            <a:ea typeface="Cambria Math" panose="02040503050406030204"/>
                            <a:cs typeface="Times New Roman" panose="02020603050405020304" pitchFamily="16" charset="0"/>
                          </a:rPr>
                          <m:t>𝑥</m:t>
                        </m:r>
                      </m:e>
                    </m:d>
                    <m:r>
                      <a:rPr lang="en-US" altLang="zh-CN" sz="2800" i="1">
                        <a:latin typeface="Cambria Math" panose="02040503050406030204"/>
                        <a:ea typeface="Cambria Math" panose="02040503050406030204"/>
                        <a:cs typeface="Times New Roman" panose="02020603050405020304" pitchFamily="16" charset="0"/>
                      </a:rPr>
                      <m:t>)</m:t>
                    </m:r>
                  </m:oMath>
                </a14:m>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0" y="1336486"/>
                <a:ext cx="5257800" cy="2676525"/>
              </a:xfrm>
              <a:prstGeom prst="rect">
                <a:avLst/>
              </a:prstGeom>
              <a:blipFill rotWithShape="1">
                <a:blip r:embed="rId2"/>
                <a:stretch>
                  <a:fillRect t="-17" b="17"/>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自然语言的形式化</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latin typeface="Times New Roman" panose="02020603050405020304" pitchFamily="16" charset="0"/>
                <a:cs typeface="Times New Roman" panose="02020603050405020304" pitchFamily="16" charset="0"/>
              </a:rPr>
              <a:t>每一个奇数均存在一个大于它的奇数</a:t>
            </a:r>
            <a:endParaRPr lang="en-US" altLang="zh-CN" dirty="0">
              <a:latin typeface="Times New Roman" panose="02020603050405020304" pitchFamily="16" charset="0"/>
              <a:cs typeface="Times New Roman" panose="02020603050405020304" pitchFamily="16" charset="0"/>
            </a:endParaRPr>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833284" y="1547006"/>
                <a:ext cx="10242755" cy="1805940"/>
              </a:xfrm>
              <a:prstGeom prst="rect">
                <a:avLst/>
              </a:prstGeom>
            </p:spPr>
            <p:txBody>
              <a:bodyPr wrap="square">
                <a:spAutoFit/>
              </a:bodyPr>
              <a:lstStyle/>
              <a:p>
                <a:pPr marL="914400" lvl="1" indent="-457200">
                  <a:spcAft>
                    <a:spcPts val="0"/>
                  </a:spcAft>
                  <a:buFont typeface="Wingdings" panose="05000000000000000000" pitchFamily="2" charset="2"/>
                  <a:buChar char="n"/>
                </a:pPr>
                <a14:m>
                  <m:oMath xmlns:m="http://schemas.openxmlformats.org/officeDocument/2006/math">
                    <m:r>
                      <m:rPr>
                        <m:sty m:val="p"/>
                      </m:rPr>
                      <a:rPr lang="en-US" altLang="zh-CN" sz="3200">
                        <a:latin typeface="Cambria Math" panose="02040503050406030204"/>
                        <a:ea typeface="Cambria Math" panose="02040503050406030204"/>
                        <a:cs typeface="Times New Roman" panose="02020603050405020304" pitchFamily="16" charset="0"/>
                      </a:rPr>
                      <m:t>odd</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𝑥</m:t>
                        </m:r>
                      </m:e>
                    </m:d>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sz="3200" i="1">
                        <a:latin typeface="Cambria Math" panose="02040503050406030204"/>
                        <a:ea typeface="Cambria Math" panose="02040503050406030204"/>
                        <a:cs typeface="Times New Roman" panose="02020603050405020304" pitchFamily="16" charset="0"/>
                      </a:rPr>
                      <m:t>𝑥</m:t>
                    </m:r>
                  </m:oMath>
                </a14:m>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是奇数</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p>
                <a:pPr marL="914400" lvl="1" indent="-457200">
                  <a:buFont typeface="Wingdings" panose="05000000000000000000" pitchFamily="2" charset="2"/>
                  <a:buChar char="n"/>
                </a:pPr>
                <a14:m>
                  <m:oMath xmlns:m="http://schemas.openxmlformats.org/officeDocument/2006/math">
                    <m:r>
                      <m:rPr>
                        <m:sty m:val="p"/>
                      </m:rPr>
                      <a:rPr lang="en-US" altLang="zh-CN" sz="3200">
                        <a:latin typeface="Cambria Math" panose="02040503050406030204"/>
                        <a:ea typeface="Cambria Math" panose="02040503050406030204"/>
                        <a:cs typeface="Times New Roman" panose="02020603050405020304" pitchFamily="16" charset="0"/>
                      </a:rPr>
                      <m:t>Great</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m:rPr>
                            <m:sty m:val="p"/>
                          </m:rPr>
                          <a:rPr lang="en-US" altLang="zh-CN" sz="3200">
                            <a:latin typeface="Cambria Math" panose="02040503050406030204"/>
                            <a:ea typeface="Cambria Math" panose="02040503050406030204"/>
                            <a:cs typeface="Times New Roman" panose="02020603050405020304" pitchFamily="16" charset="0"/>
                          </a:rPr>
                          <m:t>x</m:t>
                        </m:r>
                        <m:r>
                          <a:rPr lang="en-US" altLang="zh-CN" sz="3200">
                            <a:latin typeface="Cambria Math" panose="02040503050406030204"/>
                            <a:ea typeface="Cambria Math" panose="02040503050406030204"/>
                            <a:cs typeface="Times New Roman" panose="02020603050405020304" pitchFamily="16" charset="0"/>
                          </a:rPr>
                          <m:t>,</m:t>
                        </m:r>
                        <m:r>
                          <m:rPr>
                            <m:sty m:val="p"/>
                          </m:rPr>
                          <a:rPr lang="en-US" altLang="zh-CN" sz="3200">
                            <a:latin typeface="Cambria Math" panose="02040503050406030204"/>
                            <a:ea typeface="Cambria Math" panose="02040503050406030204"/>
                            <a:cs typeface="Times New Roman" panose="02020603050405020304" pitchFamily="16" charset="0"/>
                          </a:rPr>
                          <m:t>y</m:t>
                        </m:r>
                      </m:e>
                    </m:d>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14:m>
                  <m:oMath xmlns:m="http://schemas.openxmlformats.org/officeDocument/2006/math">
                    <m:r>
                      <a:rPr lang="en-US" altLang="zh-CN" sz="3200" i="1">
                        <a:latin typeface="Cambria Math" panose="02040503050406030204"/>
                        <a:ea typeface="Cambria Math" panose="02040503050406030204"/>
                        <a:cs typeface="Times New Roman" panose="02020603050405020304" pitchFamily="16" charset="0"/>
                      </a:rPr>
                      <m:t>𝑥</m:t>
                    </m:r>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大于</a:t>
                </a:r>
                <a14:m>
                  <m:oMath xmlns:m="http://schemas.openxmlformats.org/officeDocument/2006/math">
                    <m:r>
                      <a:rPr lang="en-US" altLang="zh-CN" sz="3200" i="1">
                        <a:latin typeface="Cambria Math" panose="02040503050406030204"/>
                        <a:ea typeface="Cambria Math" panose="02040503050406030204"/>
                        <a:cs typeface="Times New Roman" panose="02020603050405020304" pitchFamily="16" charset="0"/>
                      </a:rPr>
                      <m:t>𝑦</m:t>
                    </m:r>
                  </m:oMath>
                </a14:m>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a:p>
                <a:pPr marL="914400" lvl="1" indent="-457200">
                  <a:buFont typeface="Wingdings" panose="05000000000000000000" pitchFamily="2" charset="2"/>
                  <a:buChar char="n"/>
                </a:pPr>
                <a14:m>
                  <m:oMath xmlns:m="http://schemas.openxmlformats.org/officeDocument/2006/math">
                    <m:r>
                      <a:rPr lang="en-US" altLang="zh-CN" sz="3200">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𝑥</m:t>
                    </m:r>
                    <m:r>
                      <a:rPr lang="en-US" altLang="zh-CN" sz="3200" i="1">
                        <a:latin typeface="Cambria Math" panose="02040503050406030204"/>
                        <a:ea typeface="Cambria Math" panose="02040503050406030204"/>
                        <a:cs typeface="Times New Roman" panose="02020603050405020304" pitchFamily="16" charset="0"/>
                      </a:rPr>
                      <m:t>) </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𝑜𝑑𝑑</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𝑥</m:t>
                            </m:r>
                          </m:e>
                        </m:d>
                        <m:r>
                          <a:rPr lang="en-US" altLang="zh-CN" sz="3200" i="1">
                            <a:latin typeface="Cambria Math" panose="02040503050406030204"/>
                            <a:ea typeface="Cambria Math" panose="02040503050406030204"/>
                            <a:cs typeface="Times New Roman" panose="02020603050405020304" pitchFamily="16" charset="0"/>
                          </a:rPr>
                          <m:t>→</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𝑦</m:t>
                            </m:r>
                          </m:e>
                        </m:d>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𝑜𝑑𝑑</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𝑦</m:t>
                                </m:r>
                              </m:e>
                            </m:d>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𝐺𝑟𝑒𝑎𝑡</m:t>
                            </m:r>
                            <m:d>
                              <m:dPr>
                                <m:ctrlPr>
                                  <a:rPr lang="en-US" altLang="zh-CN" sz="3200" i="1">
                                    <a:latin typeface="Cambria Math" panose="02040503050406030204" pitchFamily="18" charset="0"/>
                                    <a:ea typeface="Cambria Math" panose="02040503050406030204"/>
                                    <a:cs typeface="Times New Roman" panose="02020603050405020304" pitchFamily="16" charset="0"/>
                                  </a:rPr>
                                </m:ctrlPr>
                              </m:dPr>
                              <m:e>
                                <m:r>
                                  <a:rPr lang="en-US" altLang="zh-CN" sz="3200" i="1">
                                    <a:latin typeface="Cambria Math" panose="02040503050406030204"/>
                                    <a:ea typeface="Cambria Math" panose="02040503050406030204"/>
                                    <a:cs typeface="Times New Roman" panose="02020603050405020304" pitchFamily="16" charset="0"/>
                                  </a:rPr>
                                  <m:t>𝑦</m:t>
                                </m:r>
                                <m:r>
                                  <a:rPr lang="en-US" altLang="zh-CN" sz="3200" i="1">
                                    <a:latin typeface="Cambria Math" panose="02040503050406030204"/>
                                    <a:ea typeface="Cambria Math" panose="02040503050406030204"/>
                                    <a:cs typeface="Times New Roman" panose="02020603050405020304" pitchFamily="16" charset="0"/>
                                  </a:rPr>
                                  <m:t>,</m:t>
                                </m:r>
                                <m:r>
                                  <a:rPr lang="en-US" altLang="zh-CN" sz="3200" i="1">
                                    <a:latin typeface="Cambria Math" panose="02040503050406030204"/>
                                    <a:ea typeface="Cambria Math" panose="02040503050406030204"/>
                                    <a:cs typeface="Times New Roman" panose="02020603050405020304" pitchFamily="16" charset="0"/>
                                  </a:rPr>
                                  <m:t>𝑥</m:t>
                                </m:r>
                              </m:e>
                            </m:d>
                          </m:e>
                        </m:d>
                      </m:e>
                    </m:d>
                  </m:oMath>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833284" y="1547006"/>
                <a:ext cx="10242755" cy="1805940"/>
              </a:xfrm>
              <a:prstGeom prst="rect">
                <a:avLst/>
              </a:prstGeom>
              <a:blipFill rotWithShape="1">
                <a:blip r:embed="rId1"/>
                <a:stretch>
                  <a:fillRect l="-2" t="-8" r="4" b="8"/>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自然语言的形式化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spcAft>
                    <a:spcPts val="0"/>
                  </a:spcAft>
                </a:pPr>
                <a:r>
                  <a:rPr lang="zh-CN" altLang="en-US" dirty="0"/>
                  <a:t>前提：</a:t>
                </a:r>
                <a:r>
                  <a:rPr lang="en-US" altLang="zh-CN" dirty="0"/>
                  <a:t>1) </a:t>
                </a:r>
                <a:r>
                  <a:rPr lang="zh-CN" altLang="en-US" dirty="0"/>
                  <a:t>每驾飞机或者停在地面或者飞在天空；</a:t>
                </a:r>
                <a:r>
                  <a:rPr lang="en-US" altLang="zh-CN" dirty="0"/>
                  <a:t>2) </a:t>
                </a:r>
                <a:r>
                  <a:rPr lang="zh-CN" altLang="en-US" dirty="0"/>
                  <a:t>并非每驾飞机都飞在天空</a:t>
                </a:r>
                <a:endParaRPr lang="zh-CN" altLang="en-US" dirty="0"/>
              </a:p>
              <a:p>
                <a:r>
                  <a:rPr lang="zh-CN" altLang="en-US" dirty="0"/>
                  <a:t>结论：有些飞机停在地面</a:t>
                </a:r>
                <a:endParaRPr lang="zh-CN" altLang="en-US" dirty="0"/>
              </a:p>
              <a:p>
                <a:r>
                  <a:rPr lang="zh-CN" altLang="en-US" dirty="0"/>
                  <a:t>形式化：</a:t>
                </a:r>
                <a14:m>
                  <m:oMath xmlns:m="http://schemas.openxmlformats.org/officeDocument/2006/math">
                    <m:r>
                      <a:rPr lang="en-US" altLang="zh-CN" i="1" dirty="0" smtClean="0">
                        <a:latin typeface="Cambria Math" panose="02040503050406030204" pitchFamily="18" charset="0"/>
                      </a:rPr>
                      <m:t>𝑝𝑙𝑎𝑛𝑒</m:t>
                    </m:r>
                    <m:r>
                      <a:rPr lang="en-US" altLang="zh-CN" i="1" dirty="0" smtClean="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en-US" altLang="zh-CN" dirty="0"/>
                  <a:t>: </a:t>
                </a:r>
                <a14:m>
                  <m:oMath xmlns:m="http://schemas.openxmlformats.org/officeDocument/2006/math">
                    <m:r>
                      <a:rPr lang="zh-CN" altLang="en-US" i="1" dirty="0" smtClean="0">
                        <a:latin typeface="Cambria Math" panose="02040503050406030204" pitchFamily="18" charset="0"/>
                      </a:rPr>
                      <m:t>𝑥</m:t>
                    </m:r>
                  </m:oMath>
                </a14:m>
                <a:r>
                  <a:rPr lang="zh-CN" altLang="en-US" dirty="0"/>
                  <a:t>是飞机；</a:t>
                </a:r>
                <a14:m>
                  <m:oMath xmlns:m="http://schemas.openxmlformats.org/officeDocument/2006/math">
                    <m:r>
                      <a:rPr lang="en-US" altLang="zh-CN" i="1" dirty="0" smtClean="0">
                        <a:latin typeface="Cambria Math" panose="02040503050406030204" pitchFamily="18" charset="0"/>
                      </a:rPr>
                      <m:t>𝑖𝑛</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𝑔𝑟𝑜𝑢𝑛𝑑</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en-US" altLang="zh-CN" dirty="0"/>
                  <a:t>: </a:t>
                </a:r>
                <a14:m>
                  <m:oMath xmlns:m="http://schemas.openxmlformats.org/officeDocument/2006/math">
                    <m:r>
                      <a:rPr lang="zh-CN" altLang="en-US" i="1" dirty="0" smtClean="0">
                        <a:latin typeface="Cambria Math" panose="02040503050406030204" pitchFamily="18" charset="0"/>
                      </a:rPr>
                      <m:t>𝑥</m:t>
                    </m:r>
                  </m:oMath>
                </a14:m>
                <a:r>
                  <a:rPr lang="zh-CN" altLang="en-US" dirty="0"/>
                  <a:t>停在地面；</a:t>
                </a:r>
                <a14:m>
                  <m:oMath xmlns:m="http://schemas.openxmlformats.org/officeDocument/2006/math">
                    <m:r>
                      <a:rPr lang="en-US" altLang="zh-CN" i="1" dirty="0" smtClean="0">
                        <a:latin typeface="Cambria Math" panose="02040503050406030204" pitchFamily="18" charset="0"/>
                      </a:rPr>
                      <m:t>𝑜𝑛</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𝑓𝑙𝑦</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r>
                  <a:rPr lang="en-US" altLang="zh-CN" dirty="0"/>
                  <a:t>: </a:t>
                </a:r>
                <a14:m>
                  <m:oMath xmlns:m="http://schemas.openxmlformats.org/officeDocument/2006/math">
                    <m:r>
                      <a:rPr lang="zh-CN" altLang="en-US" i="1" dirty="0" smtClean="0">
                        <a:latin typeface="Cambria Math" panose="02040503050406030204" pitchFamily="18" charset="0"/>
                      </a:rPr>
                      <m:t>𝑥</m:t>
                    </m:r>
                  </m:oMath>
                </a14:m>
                <a:r>
                  <a:rPr lang="zh-CN" altLang="en-US" dirty="0"/>
                  <a:t>飞在天空</a:t>
                </a:r>
                <a:endParaRPr lang="zh-CN" altLang="en-US" dirty="0"/>
              </a:p>
              <a:p>
                <a:r>
                  <a:rPr lang="zh-CN" altLang="en-US" dirty="0"/>
                  <a:t>已知：</a:t>
                </a:r>
                <a14:m>
                  <m:oMath xmlns:m="http://schemas.openxmlformats.org/officeDocument/2006/math">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m:t>
                        </m:r>
                        <m:r>
                          <a:rPr lang="zh-CN" altLang="en-US" i="1" dirty="0">
                            <a:latin typeface="Cambria Math" panose="02040503050406030204" pitchFamily="18" charset="0"/>
                          </a:rPr>
                          <m:t>𝑥</m:t>
                        </m:r>
                      </m:e>
                    </m:d>
                    <m:d>
                      <m:dPr>
                        <m:ctrlPr>
                          <a:rPr lang="en-US" altLang="zh-CN" i="1" dirty="0">
                            <a:latin typeface="Cambria Math" panose="02040503050406030204" pitchFamily="18" charset="0"/>
                          </a:rPr>
                        </m:ctrlPr>
                      </m:dPr>
                      <m:e>
                        <m:r>
                          <a:rPr lang="zh-CN" altLang="en-US" i="1" dirty="0">
                            <a:latin typeface="Cambria Math" panose="02040503050406030204" pitchFamily="18" charset="0"/>
                          </a:rPr>
                          <m:t>𝑝𝑙𝑎𝑛𝑒</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r>
                          <a:rPr lang="en-US" altLang="zh-CN" i="1" dirty="0">
                            <a:latin typeface="Cambria Math" panose="02040503050406030204" pitchFamily="18" charset="0"/>
                          </a:rPr>
                          <m:t>→</m:t>
                        </m:r>
                        <m:r>
                          <a:rPr lang="zh-CN" altLang="en-US" i="1" dirty="0">
                            <a:latin typeface="Cambria Math" panose="02040503050406030204" pitchFamily="18" charset="0"/>
                          </a:rPr>
                          <m:t>𝑖</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𝑛</m:t>
                            </m:r>
                          </m:e>
                          <m:sub>
                            <m:r>
                              <a:rPr lang="zh-CN" altLang="en-US" i="1" dirty="0">
                                <a:latin typeface="Cambria Math" panose="02040503050406030204" pitchFamily="18" charset="0"/>
                              </a:rPr>
                              <m:t>𝑔𝑟𝑜𝑢𝑛𝑑</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sub>
                        </m:sSub>
                        <m:r>
                          <a:rPr lang="en-US" altLang="zh-CN" i="1" dirty="0">
                            <a:latin typeface="Cambria Math" panose="02040503050406030204" pitchFamily="18" charset="0"/>
                          </a:rPr>
                          <m:t>∨</m:t>
                        </m:r>
                        <m:r>
                          <a:rPr lang="en-US" altLang="zh-CN" i="1" dirty="0" err="1">
                            <a:latin typeface="Cambria Math" panose="02040503050406030204" pitchFamily="18" charset="0"/>
                          </a:rPr>
                          <m:t>𝑜</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𝑛</m:t>
                            </m:r>
                          </m:e>
                          <m:sub>
                            <m:r>
                              <a:rPr lang="en-US" altLang="zh-CN" i="1" dirty="0" err="1">
                                <a:latin typeface="Cambria Math" panose="02040503050406030204" pitchFamily="18" charset="0"/>
                              </a:rPr>
                              <m:t>𝑓𝑙𝑦</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𝑥</m:t>
                                </m:r>
                              </m:e>
                            </m:d>
                          </m:sub>
                        </m:sSub>
                      </m:e>
                    </m:d>
                    <m:r>
                      <a:rPr lang="en-US" altLang="zh-CN" i="1" dirty="0">
                        <a:latin typeface="Cambria Math" panose="02040503050406030204" pitchFamily="18" charset="0"/>
                      </a:rPr>
                      <m:t>, </m:t>
                    </m:r>
                  </m:oMath>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𝑝𝑙𝑎𝑛𝑒</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𝑜𝑛</m:t>
                      </m:r>
                      <m:r>
                        <a:rPr lang="en-US" altLang="zh-CN" i="1" dirty="0">
                          <a:latin typeface="Cambria Math" panose="02040503050406030204" pitchFamily="18" charset="0"/>
                        </a:rPr>
                        <m:t>_</m:t>
                      </m:r>
                      <m:r>
                        <a:rPr lang="zh-CN" altLang="en-US" i="1" dirty="0">
                          <a:latin typeface="Cambria Math" panose="02040503050406030204" pitchFamily="18" charset="0"/>
                        </a:rPr>
                        <m:t>𝑓𝑙𝑦</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m:oMathPara>
                </a14:m>
                <a:endParaRPr lang="en-US" altLang="zh-CN" dirty="0"/>
              </a:p>
              <a:p>
                <a:r>
                  <a:rPr lang="zh-CN" altLang="en-US" dirty="0"/>
                  <a:t>请证明：</a:t>
                </a:r>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𝑝𝑙𝑎𝑛𝑒</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𝑖𝑛</m:t>
                    </m:r>
                    <m:r>
                      <a:rPr lang="en-US" altLang="zh-CN" i="1" dirty="0">
                        <a:latin typeface="Cambria Math" panose="02040503050406030204" pitchFamily="18" charset="0"/>
                      </a:rPr>
                      <m:t>_</m:t>
                    </m:r>
                    <m:r>
                      <a:rPr lang="zh-CN" altLang="en-US" i="1" dirty="0">
                        <a:latin typeface="Cambria Math" panose="02040503050406030204" pitchFamily="18" charset="0"/>
                      </a:rPr>
                      <m:t>𝑔𝑟𝑜𝑢𝑛𝑑</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3007"/>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latin typeface="黑体" panose="02010609060101010101" pitchFamily="49" charset="-122"/>
                <a:cs typeface="Times New Roman" panose="02020603050405020304" pitchFamily="16" charset="0"/>
              </a:rPr>
              <a:t>自然语言的形式化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5246811" cy="5387254"/>
              </a:xfrm>
            </p:spPr>
            <p:txBody>
              <a:bodyPr>
                <a:normAutofit/>
              </a:bodyPr>
              <a:lstStyle/>
              <a:p>
                <a:pPr marL="514350" indent="-514350">
                  <a:spcAft>
                    <a:spcPts val="0"/>
                  </a:spcAft>
                  <a:buFont typeface="+mj-lt"/>
                  <a:buAutoNum type="arabicPeriod"/>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  </m:t>
                    </m:r>
                  </m:oMath>
                </a14:m>
                <a:endParaRPr lang="en-US" altLang="zh-CN" sz="2600" dirty="0"/>
              </a:p>
              <a:p>
                <a:pPr marL="514350" indent="-514350">
                  <a:buFont typeface="+mj-lt"/>
                  <a:buAutoNum type="arabicPeriod"/>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a:pPr>
                <a14:m>
                  <m:oMath xmlns:m="http://schemas.openxmlformats.org/officeDocument/2006/math">
                    <m:r>
                      <a:rPr lang="zh-CN" altLang="en-US" sz="2600" i="1" dirty="0" smtClean="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a:pPr>
                <a14:m>
                  <m:oMath xmlns:m="http://schemas.openxmlformats.org/officeDocument/2006/math">
                    <m:r>
                      <a:rPr lang="zh-CN" altLang="en-US" sz="2600" i="1" dirty="0" smtClean="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𝑜𝑛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endParaRPr lang="zh-CN" altLang="en-US" sz="26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5246811" cy="5387254"/>
              </a:xfrm>
              <a:blipFill rotWithShape="1">
                <a:blip r:embed="rId1"/>
                <a:stretch>
                  <a:fillRect l="-2" t="-8" r="11"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p:cNvSpPr txBox="1"/>
              <p:nvPr/>
            </p:nvSpPr>
            <p:spPr>
              <a:xfrm>
                <a:off x="5767777" y="789710"/>
                <a:ext cx="6424222" cy="53872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Aft>
                    <a:spcPts val="0"/>
                  </a:spcAft>
                  <a:buFont typeface="+mj-lt"/>
                  <a:buAutoNum type="arabicPeriod" startAt="8"/>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en-US" altLang="zh-CN" sz="2600" i="1" dirty="0" err="1">
                        <a:latin typeface="Cambria Math" panose="02040503050406030204" pitchFamily="18" charset="0"/>
                      </a:rPr>
                      <m:t>𝑜𝑛</m:t>
                    </m:r>
                    <m:r>
                      <a:rPr lang="en-US" altLang="zh-CN" sz="2600" i="1" dirty="0" err="1">
                        <a:latin typeface="Cambria Math" panose="02040503050406030204" pitchFamily="18" charset="0"/>
                      </a:rPr>
                      <m:t>_</m:t>
                    </m:r>
                    <m:r>
                      <a:rPr lang="en-US" altLang="zh-CN" sz="2600" i="1" dirty="0" err="1">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startAt="8"/>
                </a:pPr>
                <a14:m>
                  <m:oMath xmlns:m="http://schemas.openxmlformats.org/officeDocument/2006/math">
                    <m:r>
                      <a:rPr lang="zh-CN" altLang="en-US" sz="2600" i="1" dirty="0" smtClean="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r>
                      <a:rPr lang="zh-CN" altLang="en-US" sz="2600" i="1" dirty="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r>
                      <a:rPr lang="en-US" altLang="zh-CN" sz="2600" i="1" dirty="0" err="1">
                        <a:latin typeface="Cambria Math" panose="02040503050406030204" pitchFamily="18" charset="0"/>
                      </a:rPr>
                      <m:t>𝑜𝑛</m:t>
                    </m:r>
                    <m:r>
                      <a:rPr lang="en-US" altLang="zh-CN" sz="2600" i="1" dirty="0" err="1">
                        <a:latin typeface="Cambria Math" panose="02040503050406030204" pitchFamily="18" charset="0"/>
                      </a:rPr>
                      <m:t>_</m:t>
                    </m:r>
                    <m:r>
                      <a:rPr lang="en-US" altLang="zh-CN" sz="2600" i="1" dirty="0" err="1">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startAt="8"/>
                </a:pPr>
                <a14:m>
                  <m:oMath xmlns:m="http://schemas.openxmlformats.org/officeDocument/2006/math">
                    <m:r>
                      <a:rPr lang="zh-CN" altLang="en-US" sz="2600" i="1" dirty="0" smtClean="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r>
                      <a:rPr lang="en-US" altLang="zh-CN" sz="2600" i="1" dirty="0" err="1">
                        <a:latin typeface="Cambria Math" panose="02040503050406030204" pitchFamily="18" charset="0"/>
                      </a:rPr>
                      <m:t>𝑜𝑛</m:t>
                    </m:r>
                    <m:r>
                      <a:rPr lang="en-US" altLang="zh-CN" sz="2600" i="1" dirty="0" err="1">
                        <a:latin typeface="Cambria Math" panose="02040503050406030204" pitchFamily="18" charset="0"/>
                      </a:rPr>
                      <m:t>_</m:t>
                    </m:r>
                    <m:r>
                      <a:rPr lang="en-US" altLang="zh-CN" sz="2600" i="1" dirty="0" err="1">
                        <a:latin typeface="Cambria Math" panose="02040503050406030204" pitchFamily="18" charset="0"/>
                      </a:rPr>
                      <m:t>𝑓𝑙𝑦</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  </m:t>
                    </m:r>
                  </m:oMath>
                </a14:m>
                <a:endParaRPr lang="en-US" altLang="zh-CN" sz="2600" dirty="0"/>
              </a:p>
              <a:p>
                <a:pPr marL="514350" indent="-514350">
                  <a:buFont typeface="+mj-lt"/>
                  <a:buAutoNum type="arabicPeriod" startAt="8"/>
                </a:pPr>
                <a14:m>
                  <m:oMath xmlns:m="http://schemas.openxmlformats.org/officeDocument/2006/math">
                    <m:r>
                      <a:rPr lang="zh-CN" altLang="en-US" sz="2600" i="1" dirty="0" smtClean="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r>
                  <a:rPr lang="en-US" altLang="zh-CN" sz="2600" dirty="0"/>
                  <a:t>      (7 , 10</a:t>
                </a:r>
                <a:r>
                  <a:rPr lang="zh-CN" altLang="en-US" sz="2600" dirty="0"/>
                  <a:t>消解</a:t>
                </a:r>
                <a:r>
                  <a:rPr lang="en-US" altLang="zh-CN" sz="2600" dirty="0"/>
                  <a:t>)</a:t>
                </a:r>
                <a:endParaRPr lang="en-US" altLang="zh-CN" sz="2600" dirty="0"/>
              </a:p>
              <a:p>
                <a:pPr marL="514350" indent="-514350">
                  <a:buFont typeface="+mj-lt"/>
                  <a:buAutoNum type="arabicPeriod" startAt="8"/>
                </a:pPr>
                <a14:m>
                  <m:oMath xmlns:m="http://schemas.openxmlformats.org/officeDocument/2006/math">
                    <m:r>
                      <a:rPr lang="zh-CN" altLang="en-US" sz="2600" i="1" dirty="0" smtClean="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 ∧</m:t>
                    </m:r>
                    <m:r>
                      <a:rPr lang="zh-CN" altLang="en-US" sz="2600" i="1" dirty="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𝑎</m:t>
                    </m:r>
                    <m:r>
                      <a:rPr lang="en-US" altLang="zh-CN" sz="2600" i="1" dirty="0">
                        <a:latin typeface="Cambria Math" panose="02040503050406030204" pitchFamily="18" charset="0"/>
                      </a:rPr>
                      <m:t>)</m:t>
                    </m:r>
                  </m:oMath>
                </a14:m>
                <a:endParaRPr lang="en-US" altLang="zh-CN" sz="2600" dirty="0"/>
              </a:p>
              <a:p>
                <a:pPr marL="514350" indent="-514350">
                  <a:buFont typeface="+mj-lt"/>
                  <a:buAutoNum type="arabicPeriod" startAt="8"/>
                </a:pPr>
                <a14:m>
                  <m:oMath xmlns:m="http://schemas.openxmlformats.org/officeDocument/2006/math">
                    <m:r>
                      <a:rPr lang="en-US" altLang="zh-CN" sz="2600" i="1" dirty="0" smtClean="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𝑝𝑙𝑎𝑛𝑒</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r>
                      <a:rPr lang="zh-CN" altLang="en-US" sz="2600" i="1" dirty="0">
                        <a:latin typeface="Cambria Math" panose="02040503050406030204" pitchFamily="18" charset="0"/>
                      </a:rPr>
                      <m:t>𝑖𝑛</m:t>
                    </m:r>
                    <m:r>
                      <a:rPr lang="en-US" altLang="zh-CN" sz="2600" i="1" dirty="0">
                        <a:latin typeface="Cambria Math" panose="02040503050406030204" pitchFamily="18" charset="0"/>
                      </a:rPr>
                      <m:t>_</m:t>
                    </m:r>
                    <m:r>
                      <a:rPr lang="zh-CN" altLang="en-US" sz="2600" i="1" dirty="0">
                        <a:latin typeface="Cambria Math" panose="02040503050406030204" pitchFamily="18" charset="0"/>
                      </a:rPr>
                      <m:t>𝑔𝑟𝑜𝑢𝑛𝑑</m:t>
                    </m:r>
                    <m:r>
                      <a:rPr lang="en-US" altLang="zh-CN" sz="2600" i="1" dirty="0">
                        <a:latin typeface="Cambria Math" panose="02040503050406030204" pitchFamily="18" charset="0"/>
                      </a:rPr>
                      <m:t>(</m:t>
                    </m:r>
                    <m:r>
                      <a:rPr lang="zh-CN" altLang="en-US" sz="2600" i="1" dirty="0">
                        <a:latin typeface="Cambria Math" panose="02040503050406030204" pitchFamily="18" charset="0"/>
                      </a:rPr>
                      <m:t>𝑥</m:t>
                    </m:r>
                    <m:r>
                      <a:rPr lang="en-US" altLang="zh-CN" sz="2600" i="1" dirty="0">
                        <a:latin typeface="Cambria Math" panose="02040503050406030204" pitchFamily="18" charset="0"/>
                      </a:rPr>
                      <m:t>))</m:t>
                    </m:r>
                  </m:oMath>
                </a14:m>
                <a:endParaRPr lang="en-US" altLang="zh-CN" sz="2600" dirty="0"/>
              </a:p>
              <a:p>
                <a:pPr marL="0" indent="0">
                  <a:buFont typeface="Arial" panose="020B0604020202020204" pitchFamily="34" charset="0"/>
                  <a:buNone/>
                </a:pPr>
                <a:endParaRPr lang="zh-CN" altLang="en-US" sz="2600" dirty="0"/>
              </a:p>
            </p:txBody>
          </p:sp>
        </mc:Choice>
        <mc:Fallback>
          <p:sp>
            <p:nvSpPr>
              <p:cNvPr id="4" name="内容占位符 2"/>
              <p:cNvSpPr txBox="1">
                <a:spLocks noRot="1" noChangeAspect="1" noMove="1" noResize="1" noEditPoints="1" noAdjustHandles="1" noChangeArrowheads="1" noChangeShapeType="1" noTextEdit="1"/>
              </p:cNvSpPr>
              <p:nvPr/>
            </p:nvSpPr>
            <p:spPr>
              <a:xfrm>
                <a:off x="5767777" y="789710"/>
                <a:ext cx="6424222" cy="5387254"/>
              </a:xfrm>
              <a:prstGeom prst="rect">
                <a:avLst/>
              </a:prstGeom>
              <a:blipFill rotWithShape="1">
                <a:blip r:embed="rId2"/>
                <a:stretch>
                  <a:fillRect l="-1" t="-8" r="10" b="6"/>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 专家系统的构成</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40" name="圆角矩形 8"/>
          <p:cNvSpPr/>
          <p:nvPr/>
        </p:nvSpPr>
        <p:spPr bwMode="auto">
          <a:xfrm>
            <a:off x="3200270" y="4185534"/>
            <a:ext cx="4506904" cy="1234069"/>
          </a:xfrm>
          <a:prstGeom prst="roundRect">
            <a:avLst>
              <a:gd name="adj" fmla="val 872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nchorCtr="1"/>
          <a:lstStyle/>
          <a:p>
            <a:pPr marL="0" marR="0" lvl="0" indent="0" algn="ctr" defTabSz="914400" eaLnBrk="1" fontAlgn="auto" latinLnBrk="0" hangingPunct="1">
              <a:lnSpc>
                <a:spcPct val="100000"/>
              </a:lnSpc>
              <a:spcBef>
                <a:spcPct val="0"/>
              </a:spcBef>
              <a:spcAft>
                <a:spcPts val="0"/>
              </a:spcAft>
              <a:buClr>
                <a:srgbClr val="2683C6"/>
              </a:buClr>
              <a:buSzTx/>
              <a:buFontTx/>
              <a:buNone/>
              <a:defRPr/>
            </a:pPr>
            <a:r>
              <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对某个领域的自然语言、</a:t>
            </a:r>
            <a:endParaRPr kumimoji="0" lang="en-US" altLang="zh-CN"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auto" latinLnBrk="0" hangingPunct="1">
              <a:lnSpc>
                <a:spcPct val="100000"/>
              </a:lnSpc>
              <a:spcBef>
                <a:spcPct val="0"/>
              </a:spcBef>
              <a:spcAft>
                <a:spcPts val="0"/>
              </a:spcAft>
              <a:buClr>
                <a:srgbClr val="2683C6"/>
              </a:buClr>
              <a:buSzTx/>
              <a:buFontTx/>
              <a:buNone/>
              <a:defRPr/>
            </a:pPr>
            <a:r>
              <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文本语句等信息进行逻辑化</a:t>
            </a:r>
            <a:endPar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1" name="圆角矩形 13"/>
          <p:cNvSpPr/>
          <p:nvPr/>
        </p:nvSpPr>
        <p:spPr bwMode="auto">
          <a:xfrm>
            <a:off x="4266493" y="802745"/>
            <a:ext cx="2458020" cy="741453"/>
          </a:xfrm>
          <a:prstGeom prst="roundRect">
            <a:avLst>
              <a:gd name="adj" fmla="val 8725"/>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nchorCtr="1"/>
          <a:lstStyle/>
          <a:p>
            <a:pPr marL="0" marR="0" lvl="0" indent="0" algn="ctr" defTabSz="914400" eaLnBrk="1" fontAlgn="auto" latinLnBrk="0" hangingPunct="1">
              <a:lnSpc>
                <a:spcPct val="100000"/>
              </a:lnSpc>
              <a:spcBef>
                <a:spcPct val="0"/>
              </a:spcBef>
              <a:spcAft>
                <a:spcPts val="0"/>
              </a:spcAft>
              <a:buClr>
                <a:srgbClr val="2683C6"/>
              </a:buClr>
              <a:buSzTx/>
              <a:buFontTx/>
              <a:buNone/>
              <a:defRPr/>
            </a:pPr>
            <a:r>
              <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答案输出</a:t>
            </a:r>
            <a:endParaRPr kumimoji="0" lang="zh-CN" altLang="en-US" sz="28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42" name="圆角矩形 95"/>
          <p:cNvSpPr/>
          <p:nvPr/>
        </p:nvSpPr>
        <p:spPr bwMode="auto">
          <a:xfrm>
            <a:off x="8722887" y="4623229"/>
            <a:ext cx="1867761" cy="824081"/>
          </a:xfrm>
          <a:prstGeom prst="roundRect">
            <a:avLst>
              <a:gd name="adj" fmla="val 16667"/>
            </a:avLst>
          </a:prstGeom>
        </p:spPr>
        <p:style>
          <a:lnRef idx="0">
            <a:schemeClr val="accent2"/>
          </a:lnRef>
          <a:fillRef idx="3">
            <a:schemeClr val="accent2"/>
          </a:fillRef>
          <a:effectRef idx="3">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rPr>
              <a:t>数据</a:t>
            </a:r>
            <a:endParaRPr kumimoji="0" lang="en-US" altLang="zh-CN"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43" name="上箭头 16"/>
          <p:cNvSpPr/>
          <p:nvPr/>
        </p:nvSpPr>
        <p:spPr bwMode="auto">
          <a:xfrm>
            <a:off x="9421261" y="3974894"/>
            <a:ext cx="471015" cy="606359"/>
          </a:xfrm>
          <a:prstGeom prst="upArrow">
            <a:avLst/>
          </a:prstGeom>
          <a:solidFill>
            <a:srgbClr val="1CADE4"/>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3000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宋体" panose="02010600030101010101" pitchFamily="2" charset="-122"/>
            </a:endParaRPr>
          </a:p>
        </p:txBody>
      </p:sp>
      <p:sp>
        <p:nvSpPr>
          <p:cNvPr id="44" name="圆角矩形 95"/>
          <p:cNvSpPr/>
          <p:nvPr/>
        </p:nvSpPr>
        <p:spPr bwMode="auto">
          <a:xfrm>
            <a:off x="8722889" y="3108837"/>
            <a:ext cx="1867761" cy="824081"/>
          </a:xfrm>
          <a:prstGeom prst="roundRect">
            <a:avLst>
              <a:gd name="adj" fmla="val 16667"/>
            </a:avLst>
          </a:prstGeom>
        </p:spPr>
        <p:style>
          <a:lnRef idx="0">
            <a:schemeClr val="accent2"/>
          </a:lnRef>
          <a:fillRef idx="3">
            <a:schemeClr val="accent2"/>
          </a:fillRef>
          <a:effectRef idx="3">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rPr>
              <a:t>知识</a:t>
            </a:r>
            <a:endParaRPr kumimoji="0" lang="en-US" altLang="zh-CN"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45" name="上箭头 18"/>
          <p:cNvSpPr/>
          <p:nvPr/>
        </p:nvSpPr>
        <p:spPr bwMode="auto">
          <a:xfrm>
            <a:off x="9424283" y="2408147"/>
            <a:ext cx="471015" cy="658714"/>
          </a:xfrm>
          <a:prstGeom prst="upArrow">
            <a:avLst/>
          </a:prstGeom>
          <a:solidFill>
            <a:srgbClr val="1CADE4"/>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3000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宋体" panose="02010600030101010101" pitchFamily="2" charset="-122"/>
            </a:endParaRPr>
          </a:p>
        </p:txBody>
      </p:sp>
      <p:sp>
        <p:nvSpPr>
          <p:cNvPr id="46" name="圆角矩形 95"/>
          <p:cNvSpPr/>
          <p:nvPr/>
        </p:nvSpPr>
        <p:spPr bwMode="auto">
          <a:xfrm>
            <a:off x="8722889" y="1556841"/>
            <a:ext cx="1867761" cy="824081"/>
          </a:xfrm>
          <a:prstGeom prst="roundRect">
            <a:avLst>
              <a:gd name="adj" fmla="val 16667"/>
            </a:avLst>
          </a:prstGeom>
        </p:spPr>
        <p:style>
          <a:lnRef idx="0">
            <a:schemeClr val="accent2"/>
          </a:lnRef>
          <a:fillRef idx="3">
            <a:schemeClr val="accent2"/>
          </a:fillRef>
          <a:effectRef idx="3">
            <a:schemeClr val="accent2"/>
          </a:effectRef>
          <a:fontRef idx="minor">
            <a:schemeClr val="lt1"/>
          </a:fontRef>
        </p:style>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rPr>
              <a:t>服务</a:t>
            </a:r>
            <a:endPar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47" name="椭圆 46"/>
          <p:cNvSpPr/>
          <p:nvPr/>
        </p:nvSpPr>
        <p:spPr>
          <a:xfrm>
            <a:off x="3699061" y="2193810"/>
            <a:ext cx="3509322" cy="1241921"/>
          </a:xfrm>
          <a:prstGeom prst="ellipse">
            <a:avLst/>
          </a:prstGeom>
          <a:solidFill>
            <a:sysClr val="window" lastClr="FFFFFF"/>
          </a:solidFill>
          <a:ln w="25400" cap="flat" cmpd="sng" algn="ctr">
            <a:solidFill>
              <a:srgbClr val="1CADE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600" kern="0" noProof="0" dirty="0">
                <a:ln>
                  <a:noFill/>
                </a:ln>
                <a:solidFill>
                  <a:prstClr val="black"/>
                </a:solidFill>
                <a:effectLst/>
                <a:uLnTx/>
                <a:uFillTx/>
                <a:latin typeface="Calibri" panose="020F0502020204030204"/>
                <a:ea typeface="黑体" panose="02010609060101010101" pitchFamily="49" charset="-122"/>
                <a:sym typeface="+mn-ea"/>
              </a:rPr>
              <a:t>推理机</a:t>
            </a:r>
            <a:endParaRPr kumimoji="0" lang="en-US" altLang="zh-CN" sz="36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3600" kern="0" noProof="0" dirty="0">
                <a:ln>
                  <a:noFill/>
                </a:ln>
                <a:solidFill>
                  <a:prstClr val="black"/>
                </a:solidFill>
                <a:effectLst/>
                <a:uLnTx/>
                <a:uFillTx/>
                <a:latin typeface="Calibri" panose="020F0502020204030204"/>
                <a:ea typeface="黑体" panose="02010609060101010101" pitchFamily="49" charset="-122"/>
                <a:sym typeface="+mn-ea"/>
              </a:rPr>
              <a:t>（专家系统）</a:t>
            </a:r>
            <a:endParaRPr kumimoji="0" lang="zh-CN" altLang="en-US" sz="36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48" name="右箭头 21"/>
          <p:cNvSpPr/>
          <p:nvPr/>
        </p:nvSpPr>
        <p:spPr>
          <a:xfrm>
            <a:off x="2790756" y="2488480"/>
            <a:ext cx="829206" cy="644162"/>
          </a:xfrm>
          <a:prstGeom prst="rightArrow">
            <a:avLst/>
          </a:prstGeom>
          <a:solidFill>
            <a:sysClr val="window" lastClr="FFFFFF"/>
          </a:solidFill>
          <a:ln w="25400" cap="flat" cmpd="sng" algn="ctr">
            <a:solidFill>
              <a:srgbClr val="1CADE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49" name="圆角矩形 22"/>
          <p:cNvSpPr/>
          <p:nvPr/>
        </p:nvSpPr>
        <p:spPr bwMode="auto">
          <a:xfrm>
            <a:off x="1099415" y="2267497"/>
            <a:ext cx="1994667" cy="108029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t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问题逻辑化</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（机器可理解）</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0" name="上箭头 24"/>
          <p:cNvSpPr/>
          <p:nvPr/>
        </p:nvSpPr>
        <p:spPr>
          <a:xfrm>
            <a:off x="5272333" y="1588466"/>
            <a:ext cx="362779" cy="536667"/>
          </a:xfrm>
          <a:prstGeom prst="upArrow">
            <a:avLst/>
          </a:prstGeom>
          <a:solidFill>
            <a:sysClr val="window" lastClr="FFFFFF"/>
          </a:solidFill>
          <a:ln w="25400" cap="flat" cmpd="sng" algn="ctr">
            <a:solidFill>
              <a:srgbClr val="1CADE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51" name="上箭头 25"/>
          <p:cNvSpPr/>
          <p:nvPr/>
        </p:nvSpPr>
        <p:spPr>
          <a:xfrm>
            <a:off x="5314113" y="3492527"/>
            <a:ext cx="362779" cy="482368"/>
          </a:xfrm>
          <a:prstGeom prst="upArrow">
            <a:avLst/>
          </a:prstGeom>
          <a:solidFill>
            <a:sysClr val="window" lastClr="FFFFFF"/>
          </a:solidFill>
          <a:ln w="25400" cap="flat" cmpd="sng" algn="ctr">
            <a:solidFill>
              <a:srgbClr val="1CADE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grpSp>
        <p:nvGrpSpPr>
          <p:cNvPr id="52" name="组合 51"/>
          <p:cNvGrpSpPr/>
          <p:nvPr/>
        </p:nvGrpSpPr>
        <p:grpSpPr>
          <a:xfrm>
            <a:off x="1283670" y="3642502"/>
            <a:ext cx="1322552" cy="2785533"/>
            <a:chOff x="61615" y="2066570"/>
            <a:chExt cx="3333882" cy="4471834"/>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615" y="2066570"/>
              <a:ext cx="2052707" cy="3079060"/>
            </a:xfrm>
            <a:prstGeom prst="rect">
              <a:avLst/>
            </a:prstGeom>
            <a:ln w="9525">
              <a:solidFill>
                <a:srgbClr val="42BA97"/>
              </a:solidFill>
            </a:ln>
          </p:spPr>
        </p:pic>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97" y="2406483"/>
              <a:ext cx="2320903" cy="3481355"/>
            </a:xfrm>
            <a:prstGeom prst="rect">
              <a:avLst/>
            </a:prstGeom>
            <a:ln>
              <a:solidFill>
                <a:srgbClr val="42BA97"/>
              </a:solidFill>
            </a:ln>
          </p:spPr>
        </p:pic>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39" y="2842035"/>
              <a:ext cx="2209800" cy="3314700"/>
            </a:xfrm>
            <a:prstGeom prst="rect">
              <a:avLst/>
            </a:prstGeom>
            <a:ln>
              <a:solidFill>
                <a:srgbClr val="42BA97"/>
              </a:solidFill>
            </a:ln>
          </p:spPr>
        </p:pic>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980" y="3162629"/>
              <a:ext cx="2250517" cy="3375775"/>
            </a:xfrm>
            <a:prstGeom prst="rect">
              <a:avLst/>
            </a:prstGeom>
            <a:ln>
              <a:solidFill>
                <a:srgbClr val="42BA97"/>
              </a:solidFill>
            </a:ln>
          </p:spPr>
        </p:pic>
      </p:grpSp>
      <p:sp>
        <p:nvSpPr>
          <p:cNvPr id="57" name="右箭头 32"/>
          <p:cNvSpPr/>
          <p:nvPr/>
        </p:nvSpPr>
        <p:spPr>
          <a:xfrm>
            <a:off x="2684614" y="4122741"/>
            <a:ext cx="403487" cy="458512"/>
          </a:xfrm>
          <a:prstGeom prst="rightArrow">
            <a:avLst/>
          </a:prstGeom>
          <a:solidFill>
            <a:sysClr val="window" lastClr="FFFFFF"/>
          </a:solidFill>
          <a:ln w="25400" cap="flat" cmpd="sng" algn="ctr">
            <a:solidFill>
              <a:srgbClr val="1CADE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dirty="0"/>
              <a:t>提纲</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命题逻辑</a:t>
            </a:r>
            <a:endParaRPr lang="zh-CN" altLang="en-US" dirty="0"/>
          </a:p>
          <a:p>
            <a:r>
              <a:rPr lang="zh-CN" altLang="en-US" dirty="0"/>
              <a:t>谓词逻辑</a:t>
            </a:r>
            <a:endParaRPr lang="zh-CN" altLang="en-US" dirty="0"/>
          </a:p>
          <a:p>
            <a:r>
              <a:rPr lang="zh-CN" altLang="en-US" dirty="0">
                <a:solidFill>
                  <a:srgbClr val="C00000"/>
                </a:solidFill>
              </a:rPr>
              <a:t>知识图谱推理</a:t>
            </a:r>
            <a:endParaRPr lang="zh-CN" altLang="en-US" dirty="0">
              <a:solidFill>
                <a:srgbClr val="C00000"/>
              </a:solidFill>
            </a:endParaRPr>
          </a:p>
          <a:p>
            <a:r>
              <a:rPr lang="zh-CN" altLang="en-US" dirty="0"/>
              <a:t>因果推理</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知识图谱：基本概念</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394448" y="789710"/>
            <a:ext cx="6946152" cy="5387254"/>
          </a:xfrm>
        </p:spPr>
        <p:txBody>
          <a:bodyPr>
            <a:noAutofit/>
          </a:bodyPr>
          <a:lstStyle/>
          <a:p>
            <a:pPr algn="just">
              <a:lnSpc>
                <a:spcPct val="150000"/>
              </a:lnSpc>
              <a:spcAft>
                <a:spcPts val="0"/>
              </a:spcAft>
              <a:buFont typeface="Wingdings" panose="05000000000000000000" pitchFamily="2" charset="2"/>
              <a:buChar char="l"/>
              <a:defRPr/>
            </a:pPr>
            <a:r>
              <a:rPr lang="zh-CN" altLang="en-US" sz="2800" b="0" kern="1200" dirty="0">
                <a:latin typeface="Times New Roman" panose="02020603050405020304" pitchFamily="16" charset="0"/>
                <a:ea typeface="黑体" panose="02010609060101010101" pitchFamily="49" charset="-122"/>
                <a:cs typeface="Times New Roman" panose="02020603050405020304" pitchFamily="16" charset="0"/>
              </a:rPr>
              <a:t>知识图谱可视为包含多种关系的图。在图中，每个节点是一个实体（如人名、地名、事件和活动等），任意两个节点之间的边表示这两个节点之间存在的关系。</a:t>
            </a:r>
            <a:endPar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spcBef>
                <a:spcPts val="1000"/>
              </a:spcBef>
              <a:buFont typeface="Wingdings" panose="05000000000000000000" pitchFamily="2" charset="2"/>
              <a:buChar char="l"/>
              <a:defRPr/>
            </a:pPr>
            <a:r>
              <a:rPr lang="zh-CN" altLang="en-US" sz="2800" b="0" kern="1200" dirty="0">
                <a:latin typeface="Times New Roman" panose="02020603050405020304" pitchFamily="16" charset="0"/>
                <a:ea typeface="黑体" panose="02010609060101010101" pitchFamily="49" charset="-122"/>
                <a:cs typeface="Times New Roman" panose="02020603050405020304" pitchFamily="16" charset="0"/>
              </a:rPr>
              <a:t>一般而言，可将知识图谱中任意两个相连节点及其连接边表示成一个三元组（</a:t>
            </a:r>
            <a:r>
              <a:rPr lang="en-US" altLang="zh-CN" sz="2800" b="0" i="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triplet</a:t>
            </a:r>
            <a:r>
              <a:rPr lang="zh-CN" altLang="en-US" sz="2800" b="0" kern="12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800" b="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b="0" dirty="0">
                <a:latin typeface="Times New Roman" panose="02020603050405020304" pitchFamily="16" charset="0"/>
                <a:ea typeface="黑体" panose="02010609060101010101" pitchFamily="49" charset="-122"/>
                <a:cs typeface="Times New Roman" panose="02020603050405020304" pitchFamily="16" charset="0"/>
              </a:rPr>
              <a:t>即</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kern="1200" dirty="0" err="1">
                <a:latin typeface="Times New Roman" panose="02020603050405020304" pitchFamily="16" charset="0"/>
                <a:ea typeface="黑体" panose="02010609060101010101" pitchFamily="49" charset="-122"/>
                <a:cs typeface="Times New Roman" panose="02020603050405020304" pitchFamily="16" charset="0"/>
              </a:rPr>
              <a:t>left</a:t>
            </a:r>
            <a:r>
              <a:rPr lang="en-US" altLang="zh-CN" sz="2800" b="0" i="1" kern="1200" dirty="0" err="1">
                <a:latin typeface="Times New Roman" panose="02020603050405020304" pitchFamily="16" charset="0"/>
                <a:ea typeface="黑体" panose="02010609060101010101" pitchFamily="49" charset="-122"/>
                <a:cs typeface="Times New Roman" panose="02020603050405020304" pitchFamily="16" charset="0"/>
              </a:rPr>
              <a:t>_node</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i="1" kern="1200" dirty="0">
                <a:latin typeface="Times New Roman" panose="02020603050405020304" pitchFamily="16" charset="0"/>
                <a:ea typeface="黑体" panose="02010609060101010101" pitchFamily="49" charset="-122"/>
                <a:cs typeface="Times New Roman" panose="02020603050405020304" pitchFamily="16" charset="0"/>
              </a:rPr>
              <a:t>relation</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i="1" kern="1200" dirty="0" err="1">
                <a:latin typeface="Times New Roman" panose="02020603050405020304" pitchFamily="16" charset="0"/>
                <a:ea typeface="黑体" panose="02010609060101010101" pitchFamily="49" charset="-122"/>
                <a:cs typeface="Times New Roman" panose="02020603050405020304" pitchFamily="16" charset="0"/>
              </a:rPr>
              <a:t>right_node</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b="0" kern="1200" dirty="0">
                <a:latin typeface="Times New Roman" panose="02020603050405020304" pitchFamily="16" charset="0"/>
                <a:ea typeface="黑体" panose="02010609060101010101" pitchFamily="49" charset="-122"/>
                <a:cs typeface="Times New Roman" panose="02020603050405020304" pitchFamily="16" charset="0"/>
              </a:rPr>
              <a:t>，例：</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(David, </a:t>
            </a:r>
            <a:r>
              <a:rPr lang="en-US" altLang="zh-CN" sz="2800" b="0" i="1" kern="1200" dirty="0">
                <a:latin typeface="Times New Roman" panose="02020603050405020304" pitchFamily="16" charset="0"/>
                <a:ea typeface="黑体" panose="02010609060101010101" pitchFamily="49" charset="-122"/>
                <a:cs typeface="Times New Roman" panose="02020603050405020304" pitchFamily="16" charset="0"/>
              </a:rPr>
              <a:t>Father</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0" i="1" kern="1200" dirty="0">
                <a:latin typeface="Times New Roman" panose="02020603050405020304" pitchFamily="16" charset="0"/>
                <a:ea typeface="黑体" panose="02010609060101010101" pitchFamily="49" charset="-122"/>
                <a:cs typeface="Times New Roman" panose="02020603050405020304" pitchFamily="16" charset="0"/>
              </a:rPr>
              <a:t>Mike</a:t>
            </a:r>
            <a:r>
              <a:rPr lang="en-US" altLang="zh-CN" sz="2800" b="0" kern="12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kern="12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b="0" kern="1200" dirty="0">
              <a:solidFill>
                <a:srgbClr val="007DDA"/>
              </a:solidFill>
              <a:latin typeface="Times New Roman" panose="02020603050405020304" pitchFamily="16" charset="0"/>
              <a:cs typeface="Times New Roman" panose="02020603050405020304" pitchFamily="16" charset="0"/>
            </a:endParaRPr>
          </a:p>
        </p:txBody>
      </p:sp>
      <p:pic>
        <p:nvPicPr>
          <p:cNvPr id="4" name="图片 3"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7421475" y="1965404"/>
            <a:ext cx="4651991" cy="292719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a:t>
            </a:r>
            <a:r>
              <a:rPr lang="zh-CN" altLang="en-US" sz="3200" dirty="0">
                <a:latin typeface="黑体" panose="02010609060101010101" pitchFamily="49" charset="-122"/>
                <a:ea typeface="黑体" panose="02010609060101010101" pitchFamily="49" charset="-122"/>
                <a:cs typeface="Times New Roman" panose="02020603050405020304" pitchFamily="16" charset="0"/>
              </a:rPr>
              <a:t>知识工程</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5068048" y="735373"/>
            <a:ext cx="6946152" cy="5387254"/>
          </a:xfrm>
        </p:spPr>
        <p:txBody>
          <a:bodyPr>
            <a:noAutofit/>
          </a:bodyPr>
          <a:lstStyle/>
          <a:p>
            <a:pPr algn="just">
              <a:spcAft>
                <a:spcPts val="0"/>
              </a:spcAft>
              <a:buFont typeface="Wingdings" panose="05000000000000000000" pitchFamily="2" charset="2"/>
              <a:buChar char="l"/>
            </a:pP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In 1977, Edward Albert Feigenbaum proposed the idea of </a:t>
            </a:r>
            <a:r>
              <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Knowledge Engineering.</a:t>
            </a:r>
            <a:endParaRPr lang="en-US" altLang="zh-CN" sz="2000" b="0" dirty="0">
              <a:latin typeface="Times New Roman" panose="02020603050405020304" pitchFamily="16" charset="0"/>
              <a:ea typeface="黑体" panose="02010609060101010101" pitchFamily="49" charset="-122"/>
              <a:cs typeface="Times New Roman" panose="02020603050405020304" pitchFamily="16" charset="0"/>
            </a:endParaRPr>
          </a:p>
          <a:p>
            <a:pPr algn="just">
              <a:buFont typeface="Wingdings" panose="05000000000000000000" pitchFamily="2" charset="2"/>
              <a:buChar char="l"/>
            </a:pPr>
            <a:endParaRPr lang="en-US" altLang="zh-CN" sz="2000" b="0" dirty="0">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buFont typeface="Wingdings" panose="05000000000000000000" pitchFamily="2" charset="2"/>
              <a:buChar char="l"/>
            </a:pP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develops </a:t>
            </a:r>
            <a:r>
              <a:rPr lang="en-US" altLang="zh-CN" sz="2000" b="0" dirty="0">
                <a:solidFill>
                  <a:srgbClr val="1D1DFF"/>
                </a:solidFill>
                <a:latin typeface="Times New Roman" panose="02020603050405020304" pitchFamily="16" charset="0"/>
                <a:ea typeface="黑体" panose="02010609060101010101" pitchFamily="49" charset="-122"/>
                <a:cs typeface="Times New Roman" panose="02020603050405020304" pitchFamily="16" charset="0"/>
              </a:rPr>
              <a:t>knowledge</a:t>
            </a: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-based systems. Such systems are computer programs that contain large amounts of </a:t>
            </a:r>
            <a:r>
              <a:rPr lang="en-US" altLang="zh-CN" sz="2000" b="0" dirty="0">
                <a:solidFill>
                  <a:srgbClr val="1D1DFF"/>
                </a:solidFill>
                <a:latin typeface="Times New Roman" panose="02020603050405020304" pitchFamily="16" charset="0"/>
                <a:ea typeface="黑体" panose="02010609060101010101" pitchFamily="49" charset="-122"/>
                <a:cs typeface="Times New Roman" panose="02020603050405020304" pitchFamily="16" charset="0"/>
              </a:rPr>
              <a:t>knowledge</a:t>
            </a: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 rules and reasoning mechanisms to provide solutions to real-world problems. A major form of knowledge-based system is an </a:t>
            </a:r>
            <a:r>
              <a:rPr lang="en-US" altLang="zh-CN" sz="2000" b="0" dirty="0">
                <a:solidFill>
                  <a:srgbClr val="1D1DFF"/>
                </a:solidFill>
                <a:latin typeface="Times New Roman" panose="02020603050405020304" pitchFamily="16" charset="0"/>
                <a:ea typeface="黑体" panose="02010609060101010101" pitchFamily="49" charset="-122"/>
                <a:cs typeface="Times New Roman" panose="02020603050405020304" pitchFamily="16" charset="0"/>
              </a:rPr>
              <a:t>expert system</a:t>
            </a: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 one designed to emulate the reasoning processes of an expert practitioner</a:t>
            </a:r>
            <a:endParaRPr lang="en-US" altLang="zh-CN" sz="2000" b="0" dirty="0">
              <a:latin typeface="Times New Roman" panose="02020603050405020304" pitchFamily="16" charset="0"/>
              <a:ea typeface="黑体" panose="02010609060101010101" pitchFamily="49" charset="-122"/>
              <a:cs typeface="Times New Roman" panose="02020603050405020304" pitchFamily="16" charset="0"/>
            </a:endParaRPr>
          </a:p>
          <a:p>
            <a:pPr algn="just">
              <a:buFont typeface="Wingdings" panose="05000000000000000000" pitchFamily="2" charset="2"/>
              <a:buChar char="l"/>
            </a:pPr>
            <a:endParaRPr lang="en-US" altLang="zh-CN" sz="2000" b="0" dirty="0">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buFont typeface="Wingdings" panose="05000000000000000000" pitchFamily="2" charset="2"/>
              <a:buChar char="l"/>
            </a:pP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Edward Albert Feigenbaum and Raj Reddy were awarded Turing Award in 1994.</a:t>
            </a:r>
            <a:endParaRPr lang="en-US" altLang="zh-CN" sz="2000" b="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800" y="1085777"/>
            <a:ext cx="4464396" cy="468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3"/>
          <p:cNvSpPr>
            <a:spLocks noChangeArrowheads="1"/>
          </p:cNvSpPr>
          <p:nvPr/>
        </p:nvSpPr>
        <p:spPr bwMode="auto">
          <a:xfrm>
            <a:off x="2206974" y="5933980"/>
            <a:ext cx="8045280" cy="60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Verdana" panose="020B0604030504040204" pitchFamily="34" charset="0"/>
                <a:ea typeface="宋体" panose="02010600030101010101" pitchFamily="2" charset="-122"/>
              </a:defRPr>
            </a:lvl1pPr>
            <a:lvl2pPr marL="742950" indent="-285750" eaLnBrk="0" hangingPunct="0">
              <a:defRPr sz="2800">
                <a:solidFill>
                  <a:schemeClr val="tx1"/>
                </a:solidFill>
                <a:latin typeface="Verdana" panose="020B0604030504040204" pitchFamily="34" charset="0"/>
                <a:ea typeface="宋体" panose="02010600030101010101" pitchFamily="2" charset="-122"/>
              </a:defRPr>
            </a:lvl2pPr>
            <a:lvl3pPr marL="1143000" indent="-228600" eaLnBrk="0" hangingPunct="0">
              <a:defRPr sz="2800">
                <a:solidFill>
                  <a:schemeClr val="tx1"/>
                </a:solidFill>
                <a:latin typeface="Verdana" panose="020B0604030504040204" pitchFamily="34" charset="0"/>
                <a:ea typeface="宋体" panose="02010600030101010101" pitchFamily="2" charset="-122"/>
              </a:defRPr>
            </a:lvl3pPr>
            <a:lvl4pPr marL="1600200" indent="-228600" eaLnBrk="0" hangingPunct="0">
              <a:defRPr sz="2800">
                <a:solidFill>
                  <a:schemeClr val="tx1"/>
                </a:solidFill>
                <a:latin typeface="Verdana" panose="020B0604030504040204" pitchFamily="34" charset="0"/>
                <a:ea typeface="宋体" panose="02010600030101010101" pitchFamily="2" charset="-122"/>
              </a:defRPr>
            </a:lvl4pPr>
            <a:lvl5pPr marL="2057400" indent="-228600" eaLnBrk="0" hangingPunct="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lgn="ctr">
              <a:lnSpc>
                <a:spcPts val="2000"/>
              </a:lnSpc>
              <a:spcAft>
                <a:spcPts val="0"/>
              </a:spcAft>
              <a:buFont typeface="Arial" panose="020B0604020202020204" pitchFamily="34" charset="0"/>
              <a:buNone/>
            </a:pPr>
            <a:r>
              <a:rPr lang="en-US" altLang="zh-CN" sz="1400" dirty="0" err="1">
                <a:latin typeface="Times New Roman" panose="02020603050405020304" pitchFamily="16" charset="0"/>
                <a:cs typeface="Times New Roman" panose="02020603050405020304" pitchFamily="16" charset="0"/>
              </a:rPr>
              <a:t>Feigenbaum</a:t>
            </a:r>
            <a:r>
              <a:rPr lang="en-US" altLang="zh-CN" sz="1400" dirty="0">
                <a:latin typeface="Times New Roman" panose="02020603050405020304" pitchFamily="16" charset="0"/>
                <a:cs typeface="Times New Roman" panose="02020603050405020304" pitchFamily="16" charset="0"/>
              </a:rPr>
              <a:t>, E. A., </a:t>
            </a:r>
            <a:r>
              <a:rPr lang="en-US" altLang="zh-CN" sz="1400" dirty="0">
                <a:solidFill>
                  <a:srgbClr val="1D1DFF"/>
                </a:solidFill>
                <a:latin typeface="Times New Roman" panose="02020603050405020304" pitchFamily="16" charset="0"/>
                <a:ea typeface="黑体" panose="02010609060101010101" pitchFamily="49" charset="-122"/>
                <a:cs typeface="Times New Roman" panose="02020603050405020304" pitchFamily="16" charset="0"/>
              </a:rPr>
              <a:t>The Art of Artificial Intelligence: Themes and Case Studies of Knowledge Engineering</a:t>
            </a:r>
            <a:r>
              <a:rPr lang="en-US" altLang="zh-CN" sz="1400" dirty="0">
                <a:latin typeface="Times New Roman" panose="02020603050405020304" pitchFamily="16" charset="0"/>
                <a:cs typeface="Times New Roman" panose="02020603050405020304" pitchFamily="16" charset="0"/>
              </a:rPr>
              <a:t>, </a:t>
            </a:r>
            <a:r>
              <a:rPr lang="en-US" altLang="zh-CN" sz="1400" i="1" dirty="0">
                <a:latin typeface="Times New Roman" panose="02020603050405020304" pitchFamily="16" charset="0"/>
                <a:cs typeface="Times New Roman" panose="02020603050405020304" pitchFamily="16" charset="0"/>
              </a:rPr>
              <a:t>Proceedings of the International Joint Conference on Artificial Intelligence(IJCAI),1997</a:t>
            </a:r>
            <a:endParaRPr lang="zh-CN" altLang="en-US" sz="1400" i="1"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a:t>
            </a:r>
            <a:r>
              <a:rPr lang="zh-CN" altLang="en-US" sz="3200" dirty="0">
                <a:latin typeface="黑体" panose="02010609060101010101" pitchFamily="49" charset="-122"/>
                <a:ea typeface="黑体" panose="02010609060101010101" pitchFamily="49" charset="-122"/>
                <a:cs typeface="Times New Roman" panose="02020603050405020304" pitchFamily="16" charset="0"/>
              </a:rPr>
              <a:t>以水利工程为例</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grpSp>
        <p:nvGrpSpPr>
          <p:cNvPr id="10" name="组合 9"/>
          <p:cNvGrpSpPr/>
          <p:nvPr/>
        </p:nvGrpSpPr>
        <p:grpSpPr>
          <a:xfrm>
            <a:off x="149959" y="915058"/>
            <a:ext cx="11931976" cy="5459733"/>
            <a:chOff x="294963" y="1486845"/>
            <a:chExt cx="8973055" cy="4544129"/>
          </a:xfrm>
        </p:grpSpPr>
        <p:grpSp>
          <p:nvGrpSpPr>
            <p:cNvPr id="11" name="组合 10"/>
            <p:cNvGrpSpPr/>
            <p:nvPr/>
          </p:nvGrpSpPr>
          <p:grpSpPr>
            <a:xfrm>
              <a:off x="294963" y="1486845"/>
              <a:ext cx="8973055" cy="4544129"/>
              <a:chOff x="294963" y="1486845"/>
              <a:chExt cx="8973055" cy="4544129"/>
            </a:xfrm>
          </p:grpSpPr>
          <p:grpSp>
            <p:nvGrpSpPr>
              <p:cNvPr id="22" name="组合 21"/>
              <p:cNvGrpSpPr/>
              <p:nvPr/>
            </p:nvGrpSpPr>
            <p:grpSpPr>
              <a:xfrm>
                <a:off x="294963" y="1486845"/>
                <a:ext cx="8973055" cy="4437472"/>
                <a:chOff x="899592" y="1412704"/>
                <a:chExt cx="8299263" cy="4073940"/>
              </a:xfrm>
            </p:grpSpPr>
            <p:sp>
              <p:nvSpPr>
                <p:cNvPr id="32" name="文本框 75"/>
                <p:cNvSpPr txBox="1"/>
                <p:nvPr/>
              </p:nvSpPr>
              <p:spPr>
                <a:xfrm>
                  <a:off x="2138879" y="2412873"/>
                  <a:ext cx="1352308"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 name="直接箭头连接符 32"/>
                <p:cNvCxnSpPr/>
                <p:nvPr/>
              </p:nvCxnSpPr>
              <p:spPr bwMode="auto">
                <a:xfrm flipH="1">
                  <a:off x="1943708" y="2721064"/>
                  <a:ext cx="1006165" cy="8221"/>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文本框 11"/>
                <p:cNvSpPr txBox="1"/>
                <p:nvPr/>
              </p:nvSpPr>
              <p:spPr>
                <a:xfrm>
                  <a:off x="5454872" y="2534662"/>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三峡大坝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5" name="直接箭头连接符 34"/>
                <p:cNvCxnSpPr/>
                <p:nvPr/>
              </p:nvCxnSpPr>
              <p:spPr bwMode="auto">
                <a:xfrm flipH="1">
                  <a:off x="4141881" y="2682829"/>
                  <a:ext cx="1376740" cy="0"/>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文本框 13"/>
                <p:cNvSpPr txBox="1"/>
                <p:nvPr/>
              </p:nvSpPr>
              <p:spPr>
                <a:xfrm>
                  <a:off x="6914368" y="1710320"/>
                  <a:ext cx="2284487" cy="352765"/>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发电、改善航道、种植</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7" name="直接箭头连接符 36"/>
                <p:cNvCxnSpPr/>
                <p:nvPr/>
              </p:nvCxnSpPr>
              <p:spPr bwMode="auto">
                <a:xfrm>
                  <a:off x="6427465" y="2713261"/>
                  <a:ext cx="1376447" cy="1602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直接箭头连接符 37"/>
                <p:cNvCxnSpPr/>
                <p:nvPr/>
              </p:nvCxnSpPr>
              <p:spPr bwMode="auto">
                <a:xfrm flipH="1" flipV="1">
                  <a:off x="3490146" y="1906628"/>
                  <a:ext cx="10500" cy="65755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直接箭头连接符 38"/>
                <p:cNvCxnSpPr/>
                <p:nvPr/>
              </p:nvCxnSpPr>
              <p:spPr bwMode="auto">
                <a:xfrm flipV="1">
                  <a:off x="2162557" y="2951331"/>
                  <a:ext cx="1150834" cy="1520215"/>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 name="直接箭头连接符 39"/>
                <p:cNvCxnSpPr/>
                <p:nvPr/>
              </p:nvCxnSpPr>
              <p:spPr bwMode="auto">
                <a:xfrm flipH="1" flipV="1">
                  <a:off x="3606479" y="2951030"/>
                  <a:ext cx="2215447" cy="161058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箭头连接符 40"/>
                <p:cNvCxnSpPr/>
                <p:nvPr/>
              </p:nvCxnSpPr>
              <p:spPr bwMode="auto">
                <a:xfrm flipH="1" flipV="1">
                  <a:off x="5262576" y="3789188"/>
                  <a:ext cx="630768" cy="6823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接箭头连接符 41"/>
                <p:cNvCxnSpPr/>
                <p:nvPr/>
              </p:nvCxnSpPr>
              <p:spPr bwMode="auto">
                <a:xfrm flipH="1">
                  <a:off x="5262575" y="2812424"/>
                  <a:ext cx="865188" cy="62366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文本框 43"/>
                <p:cNvSpPr txBox="1"/>
                <p:nvPr/>
              </p:nvSpPr>
              <p:spPr>
                <a:xfrm>
                  <a:off x="4963558" y="3478368"/>
                  <a:ext cx="1028334" cy="352765"/>
                </a:xfrm>
                <a:prstGeom prst="rect">
                  <a:avLst/>
                </a:prstGeom>
                <a:noFill/>
                <a:ln w="12700">
                  <a:solidFill>
                    <a:schemeClr val="tx1"/>
                  </a:solidFill>
                  <a:prstDash val="lgDash"/>
                </a:ln>
              </p:spPr>
              <p:txBody>
                <a:bodyPr wrap="square" rtlCol="0">
                  <a:spAutoFit/>
                </a:bodyPr>
                <a:lstStyle/>
                <a:p>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长江流域</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文本框 61"/>
                <p:cNvSpPr txBox="1"/>
                <p:nvPr/>
              </p:nvSpPr>
              <p:spPr>
                <a:xfrm>
                  <a:off x="5546936" y="4474690"/>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葛洲坝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文本框 62"/>
                <p:cNvSpPr txBox="1"/>
                <p:nvPr/>
              </p:nvSpPr>
              <p:spPr>
                <a:xfrm>
                  <a:off x="1696015" y="4438490"/>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大古力水坝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6" name="直接箭头连接符 45"/>
                <p:cNvCxnSpPr/>
                <p:nvPr/>
              </p:nvCxnSpPr>
              <p:spPr bwMode="auto">
                <a:xfrm flipH="1">
                  <a:off x="5918902" y="4782363"/>
                  <a:ext cx="12638" cy="3885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 name="文本框 72"/>
                <p:cNvSpPr txBox="1"/>
                <p:nvPr/>
              </p:nvSpPr>
              <p:spPr>
                <a:xfrm>
                  <a:off x="2541529" y="1412704"/>
                  <a:ext cx="1826661" cy="399800"/>
                </a:xfrm>
                <a:prstGeom prst="rect">
                  <a:avLst/>
                </a:prstGeom>
                <a:noFill/>
                <a:ln w="12700">
                  <a:solidFill>
                    <a:schemeClr val="tx1"/>
                  </a:solidFill>
                  <a:prstDash val="lgDash"/>
                </a:ln>
              </p:spPr>
              <p:txBody>
                <a:bodyPr wrap="square" rtlCol="0">
                  <a:spAutoFit/>
                </a:bodyPr>
                <a:lstStyle/>
                <a:p>
                  <a:r>
                    <a:rPr lang="zh-CN" altLang="en-US"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建设时间</a:t>
                  </a:r>
                  <a:r>
                    <a:rPr lang="en-US" altLang="zh-CN"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规模</a:t>
                  </a:r>
                  <a:endParaRPr lang="en-US" altLang="zh-CN"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74"/>
                <p:cNvSpPr txBox="1"/>
                <p:nvPr/>
              </p:nvSpPr>
              <p:spPr>
                <a:xfrm>
                  <a:off x="5355456" y="5133879"/>
                  <a:ext cx="1721519" cy="352765"/>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文本框 77"/>
                <p:cNvSpPr txBox="1"/>
                <p:nvPr/>
              </p:nvSpPr>
              <p:spPr>
                <a:xfrm rot="18502879">
                  <a:off x="2137354" y="3296946"/>
                  <a:ext cx="1274733"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文本框 79"/>
                <p:cNvSpPr txBox="1"/>
                <p:nvPr/>
              </p:nvSpPr>
              <p:spPr>
                <a:xfrm rot="18850539">
                  <a:off x="6307026" y="1925280"/>
                  <a:ext cx="1214683"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文本框 82"/>
                <p:cNvSpPr txBox="1"/>
                <p:nvPr/>
              </p:nvSpPr>
              <p:spPr>
                <a:xfrm>
                  <a:off x="4688649" y="2440765"/>
                  <a:ext cx="1352714"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文本框 84"/>
                <p:cNvSpPr txBox="1"/>
                <p:nvPr/>
              </p:nvSpPr>
              <p:spPr>
                <a:xfrm rot="3187592">
                  <a:off x="5604411" y="3988781"/>
                  <a:ext cx="656159"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文本框 86"/>
                <p:cNvSpPr txBox="1"/>
                <p:nvPr/>
              </p:nvSpPr>
              <p:spPr>
                <a:xfrm rot="19972824">
                  <a:off x="5192168" y="2966739"/>
                  <a:ext cx="597734"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文本框 89"/>
                <p:cNvSpPr txBox="1"/>
                <p:nvPr/>
              </p:nvSpPr>
              <p:spPr>
                <a:xfrm>
                  <a:off x="5958629" y="4851317"/>
                  <a:ext cx="821678"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圆角矩形 215"/>
                <p:cNvSpPr/>
                <p:nvPr/>
              </p:nvSpPr>
              <p:spPr bwMode="auto">
                <a:xfrm>
                  <a:off x="899592" y="2492896"/>
                  <a:ext cx="1008112" cy="4468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工程</a:t>
                  </a:r>
                  <a:endPar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圆角矩形 216"/>
                <p:cNvSpPr/>
                <p:nvPr/>
              </p:nvSpPr>
              <p:spPr bwMode="auto">
                <a:xfrm>
                  <a:off x="2949873" y="2528900"/>
                  <a:ext cx="1134168" cy="3824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r>
                    <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水利工程</a:t>
                  </a:r>
                  <a:endPar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23" name="直接箭头连接符 22"/>
              <p:cNvCxnSpPr/>
              <p:nvPr/>
            </p:nvCxnSpPr>
            <p:spPr bwMode="auto">
              <a:xfrm>
                <a:off x="6050878" y="5002086"/>
                <a:ext cx="1274423" cy="10744"/>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箭头连接符 23"/>
              <p:cNvCxnSpPr/>
              <p:nvPr/>
            </p:nvCxnSpPr>
            <p:spPr bwMode="auto">
              <a:xfrm>
                <a:off x="6131360" y="3064758"/>
                <a:ext cx="1500980" cy="168271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文本框 43"/>
              <p:cNvSpPr txBox="1"/>
              <p:nvPr/>
            </p:nvSpPr>
            <p:spPr>
              <a:xfrm>
                <a:off x="7432644" y="4822065"/>
                <a:ext cx="1449419" cy="691638"/>
              </a:xfrm>
              <a:prstGeom prst="rect">
                <a:avLst/>
              </a:prstGeom>
              <a:noFill/>
              <a:ln w="12700">
                <a:solidFill>
                  <a:schemeClr val="tx1"/>
                </a:solidFill>
                <a:prstDash val="lgDash"/>
              </a:ln>
            </p:spPr>
            <p:txBody>
              <a:bodyPr wrap="square" rtlCol="0">
                <a:spAutoFit/>
              </a:bodyPr>
              <a:lstStyle/>
              <a:p>
                <a:pPr algn="ctr"/>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6" name="直接箭头连接符 25"/>
              <p:cNvCxnSpPr/>
              <p:nvPr/>
            </p:nvCxnSpPr>
            <p:spPr bwMode="auto">
              <a:xfrm flipV="1">
                <a:off x="6336196" y="2201839"/>
                <a:ext cx="891903" cy="64509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文本框 89"/>
              <p:cNvSpPr txBox="1"/>
              <p:nvPr/>
            </p:nvSpPr>
            <p:spPr>
              <a:xfrm>
                <a:off x="6377120" y="2965461"/>
                <a:ext cx="1500980"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installed capacity</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文本框 13"/>
              <p:cNvSpPr txBox="1"/>
              <p:nvPr/>
            </p:nvSpPr>
            <p:spPr>
              <a:xfrm>
                <a:off x="7759824" y="2650521"/>
                <a:ext cx="1463623"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世界最大</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9" name="直接箭头连接符 28"/>
              <p:cNvCxnSpPr/>
              <p:nvPr/>
            </p:nvCxnSpPr>
            <p:spPr bwMode="auto">
              <a:xfrm flipH="1">
                <a:off x="1157961" y="5135704"/>
                <a:ext cx="438388" cy="482099"/>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文本框 89"/>
              <p:cNvSpPr txBox="1"/>
              <p:nvPr/>
            </p:nvSpPr>
            <p:spPr>
              <a:xfrm>
                <a:off x="719572" y="5121188"/>
                <a:ext cx="888387"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74"/>
              <p:cNvSpPr txBox="1"/>
              <p:nvPr/>
            </p:nvSpPr>
            <p:spPr>
              <a:xfrm>
                <a:off x="871027" y="5646731"/>
                <a:ext cx="940917"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蓄水式</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12" name="文本框 62"/>
            <p:cNvSpPr txBox="1"/>
            <p:nvPr/>
          </p:nvSpPr>
          <p:spPr>
            <a:xfrm>
              <a:off x="3231112" y="4785187"/>
              <a:ext cx="1462537" cy="384243"/>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达拉斯水坝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3" name="直接箭头连接符 12"/>
            <p:cNvCxnSpPr/>
            <p:nvPr/>
          </p:nvCxnSpPr>
          <p:spPr bwMode="auto">
            <a:xfrm flipH="1" flipV="1">
              <a:off x="3221614" y="3232722"/>
              <a:ext cx="882334" cy="1546961"/>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文本框 43"/>
            <p:cNvSpPr txBox="1"/>
            <p:nvPr/>
          </p:nvSpPr>
          <p:spPr>
            <a:xfrm>
              <a:off x="2330777" y="4209987"/>
              <a:ext cx="1407171" cy="384243"/>
            </a:xfrm>
            <a:prstGeom prst="rect">
              <a:avLst/>
            </a:prstGeom>
            <a:noFill/>
            <a:ln w="12700">
              <a:solidFill>
                <a:schemeClr val="tx1"/>
              </a:solidFill>
              <a:prstDash val="lgDash"/>
            </a:ln>
          </p:spPr>
          <p:txBody>
            <a:bodyPr wrap="square" rtlCol="0">
              <a:spAutoFit/>
            </a:bodyPr>
            <a:lstStyle/>
            <a:p>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哥伦比亚河</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5" name="直接箭头连接符 14"/>
            <p:cNvCxnSpPr/>
            <p:nvPr/>
          </p:nvCxnSpPr>
          <p:spPr bwMode="auto">
            <a:xfrm flipV="1">
              <a:off x="1993694" y="4548541"/>
              <a:ext cx="315434" cy="26515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p:cNvCxnSpPr/>
            <p:nvPr/>
          </p:nvCxnSpPr>
          <p:spPr bwMode="auto">
            <a:xfrm flipH="1" flipV="1">
              <a:off x="3373389" y="4606715"/>
              <a:ext cx="157054" cy="21580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文本框 88"/>
            <p:cNvSpPr txBox="1"/>
            <p:nvPr/>
          </p:nvSpPr>
          <p:spPr>
            <a:xfrm>
              <a:off x="2086704" y="4584062"/>
              <a:ext cx="865116"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文本框 88"/>
            <p:cNvSpPr txBox="1"/>
            <p:nvPr/>
          </p:nvSpPr>
          <p:spPr>
            <a:xfrm>
              <a:off x="3454856" y="4581128"/>
              <a:ext cx="865116"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9" name="直接箭头连接符 18"/>
            <p:cNvCxnSpPr/>
            <p:nvPr/>
          </p:nvCxnSpPr>
          <p:spPr bwMode="auto">
            <a:xfrm flipH="1">
              <a:off x="3662781" y="5012830"/>
              <a:ext cx="141689" cy="60497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文本框 89"/>
            <p:cNvSpPr txBox="1"/>
            <p:nvPr/>
          </p:nvSpPr>
          <p:spPr>
            <a:xfrm>
              <a:off x="3800484" y="5214917"/>
              <a:ext cx="888387"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74"/>
            <p:cNvSpPr txBox="1"/>
            <p:nvPr/>
          </p:nvSpPr>
          <p:spPr>
            <a:xfrm>
              <a:off x="3458502" y="5646731"/>
              <a:ext cx="940917"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径流式</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8709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5. 以下哪一种算法不属于监督学习算法(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61774"/>
            <a:ext cx="16230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隐马尔科夫链</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19024"/>
            <a:ext cx="13754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支持向量机</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76274"/>
            <a:ext cx="6324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聚类</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33524"/>
            <a:ext cx="8801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决策树</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0"/>
            </p:custDataLst>
          </p:nvPr>
        </p:nvGrpSpPr>
        <p:grpSpPr>
          <a:xfrm>
            <a:off x="3952875" y="0"/>
            <a:ext cx="4286250" cy="476250"/>
            <a:chOff x="0" y="0"/>
            <a:chExt cx="9000" cy="1000"/>
          </a:xfrm>
        </p:grpSpPr>
        <p:sp>
          <p:nvSpPr>
            <p:cNvPr id="3"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0"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知识图谱：</a:t>
            </a: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以水利工程为例</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p:txBody>
          <a:bodyPr>
            <a:noAutofit/>
          </a:bodyPr>
          <a:lstStyle/>
          <a:p>
            <a:pPr algn="l">
              <a:lnSpc>
                <a:spcPct val="150000"/>
              </a:lnSpc>
              <a:spcAft>
                <a:spcPts val="0"/>
              </a:spcAft>
              <a:buClr>
                <a:schemeClr val="accent2"/>
              </a:buClr>
              <a:buSzTx/>
              <a:buFont typeface="Wingdings" panose="05000000000000000000" pitchFamily="2" charset="2"/>
              <a:buChar char="o"/>
            </a:pPr>
            <a:r>
              <a:rPr lang="zh-CN" altLang="en-US" sz="2400" b="0" dirty="0">
                <a:solidFill>
                  <a:srgbClr val="C00000"/>
                </a:solidFill>
                <a:latin typeface="黑体" panose="02010609060101010101" pitchFamily="49" charset="-122"/>
                <a:cs typeface="Times New Roman" panose="02020603050405020304" pitchFamily="16" charset="0"/>
              </a:rPr>
              <a:t>概念之间层次化关系</a:t>
            </a:r>
            <a:r>
              <a:rPr lang="en-US" altLang="zh-CN" sz="2400" b="0" dirty="0">
                <a:solidFill>
                  <a:srgbClr val="C00000"/>
                </a:solidFill>
                <a:latin typeface="黑体" panose="02010609060101010101" pitchFamily="49" charset="-122"/>
                <a:cs typeface="Times New Roman" panose="02020603050405020304" pitchFamily="16" charset="0"/>
              </a:rPr>
              <a:t>(</a:t>
            </a:r>
            <a:r>
              <a:rPr lang="en-US" altLang="zh-CN" sz="2400" b="0" dirty="0">
                <a:solidFill>
                  <a:srgbClr val="C00000"/>
                </a:solidFill>
                <a:latin typeface="Times New Roman" panose="02020603050405020304" pitchFamily="16" charset="0"/>
                <a:cs typeface="Times New Roman" panose="02020603050405020304" pitchFamily="16" charset="0"/>
              </a:rPr>
              <a:t>ontology</a:t>
            </a:r>
            <a:r>
              <a:rPr lang="en-US" altLang="zh-CN" sz="2400" b="0" dirty="0">
                <a:solidFill>
                  <a:srgbClr val="C00000"/>
                </a:solidFill>
                <a:latin typeface="黑体" panose="02010609060101010101" pitchFamily="49" charset="-122"/>
                <a:cs typeface="Times New Roman" panose="02020603050405020304" pitchFamily="16" charset="0"/>
              </a:rPr>
              <a:t>)</a:t>
            </a:r>
            <a:r>
              <a:rPr lang="zh-CN" altLang="en-US" sz="2400" b="0" dirty="0">
                <a:solidFill>
                  <a:srgbClr val="C00000"/>
                </a:solidFill>
                <a:latin typeface="黑体" panose="02010609060101010101" pitchFamily="49" charset="-122"/>
                <a:cs typeface="Times New Roman" panose="02020603050405020304" pitchFamily="16" charset="0"/>
              </a:rPr>
              <a:t>：</a:t>
            </a:r>
            <a:endParaRPr lang="en-US" altLang="zh-CN" sz="2400" b="0" dirty="0">
              <a:solidFill>
                <a:srgbClr val="C00000"/>
              </a:solidFill>
              <a:latin typeface="黑体" panose="02010609060101010101" pitchFamily="49" charset="-122"/>
              <a:cs typeface="Times New Roman" panose="02020603050405020304" pitchFamily="16" charset="0"/>
            </a:endParaRPr>
          </a:p>
          <a:p>
            <a:pPr lvl="1">
              <a:lnSpc>
                <a:spcPct val="150000"/>
              </a:lnSpc>
              <a:spcBef>
                <a:spcPts val="0"/>
              </a:spcBef>
              <a:spcAft>
                <a:spcPts val="0"/>
              </a:spcAft>
              <a:buFont typeface="Wingdings" panose="05000000000000000000" pitchFamily="2" charset="2"/>
              <a:buChar char="o"/>
            </a:pPr>
            <a:r>
              <a:rPr lang="zh-CN" altLang="en-US" sz="2400" b="0" dirty="0">
                <a:latin typeface="黑体" panose="02010609060101010101" pitchFamily="49" charset="-122"/>
                <a:ea typeface="黑体" panose="02010609060101010101" pitchFamily="49" charset="-122"/>
                <a:cs typeface="Times New Roman" panose="02020603050405020304" pitchFamily="16" charset="0"/>
              </a:rPr>
              <a:t>如：工程 </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 </a:t>
            </a: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水利工程</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lvl="2" algn="just">
              <a:lnSpc>
                <a:spcPct val="150000"/>
              </a:lnSpc>
              <a:buFont typeface="Wingdings" panose="05000000000000000000" pitchFamily="2" charset="2"/>
              <a:buChar char="o"/>
            </a:pP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与</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Wordnet</a:t>
            </a: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等早期本体知识构建不同，现有方法多在传统分类法</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a:t>
            </a:r>
            <a:r>
              <a:rPr lang="en-US" altLang="zh-CN" sz="2400" b="0" dirty="0">
                <a:latin typeface="黑体" panose="02010609060101010101" pitchFamily="49" charset="-122"/>
                <a:ea typeface="黑体" panose="02010609060101010101" pitchFamily="49" charset="-122"/>
                <a:cs typeface="Times New Roman" panose="02020603050405020304" pitchFamily="16" charset="0"/>
              </a:rPr>
              <a:t>Taxonomy</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a:t>
            </a: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中结合大众分类</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a:t>
            </a:r>
            <a:r>
              <a:rPr lang="en-US" altLang="zh-CN" sz="2400" b="0" dirty="0">
                <a:latin typeface="黑体" panose="02010609060101010101" pitchFamily="49" charset="-122"/>
                <a:ea typeface="黑体" panose="02010609060101010101" pitchFamily="49" charset="-122"/>
                <a:cs typeface="Times New Roman" panose="02020603050405020304" pitchFamily="16" charset="0"/>
              </a:rPr>
              <a:t>Folksonomy</a:t>
            </a:r>
            <a:r>
              <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a:t>
            </a: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和机器学习来构建语义网络分类体系。</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a:lnSpc>
                <a:spcPct val="150000"/>
              </a:lnSpc>
              <a:buFont typeface="Wingdings" panose="05000000000000000000" pitchFamily="2" charset="2"/>
              <a:buChar char="o"/>
            </a:pPr>
            <a:r>
              <a:rPr lang="zh-CN" altLang="en-US"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概念对应的例子或实体</a:t>
            </a:r>
            <a:r>
              <a:rPr lang="en-US" altLang="zh-CN"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a:t>
            </a:r>
            <a:r>
              <a:rPr lang="en-US" altLang="zh-CN" sz="2400" b="0" i="1" dirty="0">
                <a:solidFill>
                  <a:srgbClr val="C00000"/>
                </a:solidFill>
                <a:latin typeface="Times New Roman" panose="02020603050405020304" pitchFamily="16" charset="0"/>
                <a:cs typeface="Times New Roman" panose="02020603050405020304" pitchFamily="16" charset="0"/>
                <a:sym typeface="Wingdings" panose="05000000000000000000" pitchFamily="2" charset="2"/>
              </a:rPr>
              <a:t>instance/entity</a:t>
            </a:r>
            <a:r>
              <a:rPr lang="en-US" altLang="zh-CN"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a:t>
            </a:r>
            <a:endParaRPr lang="en-US" altLang="zh-CN"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endParaRPr>
          </a:p>
          <a:p>
            <a:pPr lvl="1">
              <a:lnSpc>
                <a:spcPct val="150000"/>
              </a:lnSpc>
              <a:buFont typeface="Wingdings" panose="05000000000000000000" pitchFamily="2" charset="2"/>
              <a:buChar char="o"/>
            </a:pP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如三峡大坝和葛洲坝等属于水利工程这一概念。</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lvl="2">
              <a:lnSpc>
                <a:spcPct val="150000"/>
              </a:lnSpc>
              <a:buFont typeface="Wingdings" panose="05000000000000000000" pitchFamily="2" charset="2"/>
              <a:buChar char="o"/>
            </a:pP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一般通过分类识别等手段实现。</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0"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知识图谱：</a:t>
            </a: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以水利工程为例</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394447" y="789709"/>
            <a:ext cx="11355295" cy="5628023"/>
          </a:xfrm>
        </p:spPr>
        <p:txBody>
          <a:bodyPr>
            <a:noAutofit/>
          </a:bodyPr>
          <a:lstStyle/>
          <a:p>
            <a:pPr algn="l">
              <a:lnSpc>
                <a:spcPct val="100000"/>
              </a:lnSpc>
              <a:spcAft>
                <a:spcPts val="0"/>
              </a:spcAft>
              <a:buClr>
                <a:schemeClr val="accent2"/>
              </a:buClr>
              <a:buSzTx/>
              <a:buFont typeface="Wingdings" panose="05000000000000000000" pitchFamily="2" charset="2"/>
              <a:buChar char="o"/>
            </a:pPr>
            <a:r>
              <a:rPr lang="zh-CN" altLang="en-US" sz="2400" b="0" dirty="0">
                <a:solidFill>
                  <a:srgbClr val="C00000"/>
                </a:solidFill>
                <a:latin typeface="黑体" panose="02010609060101010101" pitchFamily="49" charset="-122"/>
                <a:cs typeface="Times New Roman" panose="02020603050405020304" pitchFamily="16" charset="0"/>
              </a:rPr>
              <a:t>概念或实体的属性：</a:t>
            </a:r>
            <a:endParaRPr lang="en-US" altLang="zh-CN" sz="2400" b="0" dirty="0">
              <a:solidFill>
                <a:srgbClr val="C00000"/>
              </a:solidFill>
              <a:latin typeface="黑体" panose="02010609060101010101" pitchFamily="49" charset="-122"/>
              <a:cs typeface="Times New Roman" panose="02020603050405020304" pitchFamily="16" charset="0"/>
            </a:endParaRPr>
          </a:p>
          <a:p>
            <a:pPr lvl="1">
              <a:spcBef>
                <a:spcPts val="500"/>
              </a:spcBef>
              <a:spcAft>
                <a:spcPts val="0"/>
              </a:spcAft>
              <a:buFont typeface="Wingdings" panose="05000000000000000000" pitchFamily="2" charset="2"/>
              <a:buChar char="o"/>
            </a:pPr>
            <a:r>
              <a:rPr lang="zh-CN" altLang="en-US" sz="2400" dirty="0">
                <a:latin typeface="黑体" panose="02010609060101010101" pitchFamily="49" charset="-122"/>
                <a:ea typeface="黑体" panose="02010609060101010101" pitchFamily="49" charset="-122"/>
                <a:cs typeface="Times New Roman" panose="02020603050405020304" pitchFamily="16" charset="0"/>
              </a:rPr>
              <a:t>属性是对概念或实体内涵的描述，如</a:t>
            </a:r>
            <a:r>
              <a:rPr lang="zh-CN" altLang="en-US" sz="240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水利工程具有建设时间和规模等属性、三峡大坝具有发电功能等属性。</a:t>
            </a:r>
            <a:endParaRPr lang="en-US" altLang="zh-CN" sz="240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marL="457200" lvl="1" indent="0">
              <a:buNone/>
            </a:pPr>
            <a:endParaRPr lang="en-US" altLang="zh-CN"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a:spcBef>
                <a:spcPts val="1000"/>
              </a:spcBef>
              <a:spcAft>
                <a:spcPts val="0"/>
              </a:spcAft>
              <a:buFont typeface="Wingdings" panose="05000000000000000000" pitchFamily="2" charset="2"/>
              <a:buChar char="o"/>
            </a:pPr>
            <a:r>
              <a:rPr lang="zh-CN" altLang="en-US"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概念或实体之间的关系：</a:t>
            </a:r>
            <a:endParaRPr lang="en-US" altLang="zh-CN" sz="2400" b="0" dirty="0">
              <a:solidFill>
                <a:srgbClr val="C00000"/>
              </a:solidFill>
              <a:latin typeface="黑体" panose="02010609060101010101" pitchFamily="49" charset="-122"/>
              <a:cs typeface="Times New Roman" panose="02020603050405020304" pitchFamily="16" charset="0"/>
              <a:sym typeface="Wingdings" panose="05000000000000000000" pitchFamily="2" charset="2"/>
            </a:endParaRPr>
          </a:p>
          <a:p>
            <a:pPr lvl="1">
              <a:spcBef>
                <a:spcPts val="500"/>
              </a:spcBef>
              <a:spcAft>
                <a:spcPts val="0"/>
              </a:spcAft>
              <a:buFont typeface="Wingdings" panose="05000000000000000000" pitchFamily="2" charset="2"/>
              <a:buChar char="o"/>
            </a:pPr>
            <a:r>
              <a:rPr lang="zh-CN" altLang="en-US" sz="240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如三峡大坝和葛洲坝之间具有“梯级调节”关系。</a:t>
            </a:r>
            <a:endParaRPr lang="en-US" altLang="zh-CN" sz="240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lvl="1">
              <a:buFont typeface="Wingdings" panose="05000000000000000000" pitchFamily="2" charset="2"/>
              <a:buChar char="o"/>
            </a:pP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a:spcBef>
                <a:spcPts val="1000"/>
              </a:spcBef>
              <a:spcAft>
                <a:spcPts val="0"/>
              </a:spcAft>
              <a:buFont typeface="Wingdings" panose="05000000000000000000" pitchFamily="2" charset="2"/>
              <a:buChar char="o"/>
            </a:pPr>
            <a:r>
              <a:rPr lang="zh-CN" altLang="en-US" sz="240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概念或实体的属性描述和关系表达一般通过三元组来表示：</a:t>
            </a:r>
            <a:endParaRPr lang="en-US" altLang="zh-CN" sz="2400" dirty="0">
              <a:solidFill>
                <a:srgbClr val="C00000"/>
              </a:solidFill>
              <a:latin typeface="黑体" panose="02010609060101010101" pitchFamily="49" charset="-122"/>
              <a:cs typeface="Times New Roman" panose="02020603050405020304" pitchFamily="16" charset="0"/>
              <a:sym typeface="Wingdings" panose="05000000000000000000" pitchFamily="2" charset="2"/>
            </a:endParaRPr>
          </a:p>
          <a:p>
            <a:pPr lvl="1">
              <a:spcBef>
                <a:spcPts val="500"/>
              </a:spcBef>
              <a:spcAft>
                <a:spcPts val="0"/>
              </a:spcAft>
              <a:buFont typeface="Wingdings" panose="05000000000000000000" pitchFamily="2" charset="2"/>
              <a:buChar char="o"/>
            </a:pPr>
            <a:r>
              <a:rPr lang="en-US" altLang="zh-CN" sz="2400" i="1" dirty="0">
                <a:latin typeface="Times New Roman" panose="02020603050405020304" pitchFamily="16" charset="0"/>
                <a:ea typeface="黑体" panose="02010609060101010101" pitchFamily="49" charset="-122"/>
                <a:cs typeface="Times New Roman" panose="02020603050405020304" pitchFamily="16" charset="0"/>
                <a:sym typeface="Wingdings" panose="05000000000000000000" pitchFamily="2" charset="2"/>
              </a:rPr>
              <a:t>(entity, relation, entity)</a:t>
            </a:r>
            <a:r>
              <a:rPr lang="zh-CN" altLang="en-US" sz="2400" i="1" dirty="0">
                <a:latin typeface="Times New Roman" panose="02020603050405020304" pitchFamily="16" charset="0"/>
                <a:ea typeface="黑体" panose="02010609060101010101" pitchFamily="49" charset="-122"/>
                <a:cs typeface="Times New Roman" panose="02020603050405020304" pitchFamily="16" charset="0"/>
                <a:sym typeface="Wingdings" panose="05000000000000000000" pitchFamily="2" charset="2"/>
              </a:rPr>
              <a:t>或 </a:t>
            </a:r>
            <a:r>
              <a:rPr lang="en-US" altLang="zh-CN" sz="2400" i="1" dirty="0">
                <a:latin typeface="Times New Roman" panose="02020603050405020304" pitchFamily="16" charset="0"/>
                <a:ea typeface="黑体" panose="02010609060101010101" pitchFamily="49" charset="-122"/>
                <a:cs typeface="Times New Roman" panose="02020603050405020304" pitchFamily="16" charset="0"/>
                <a:sym typeface="Wingdings" panose="05000000000000000000" pitchFamily="2" charset="2"/>
              </a:rPr>
              <a:t>(subject, predicate, object )</a:t>
            </a:r>
            <a:endParaRPr lang="en-US" altLang="zh-CN" sz="2400" i="1" dirty="0">
              <a:latin typeface="Times New Roman" panose="02020603050405020304" pitchFamily="16" charset="0"/>
              <a:ea typeface="黑体" panose="02010609060101010101" pitchFamily="49" charset="-122"/>
              <a:cs typeface="Times New Roman" panose="02020603050405020304" pitchFamily="16" charset="0"/>
              <a:sym typeface="Wingdings" panose="05000000000000000000" pitchFamily="2" charset="2"/>
            </a:endParaRPr>
          </a:p>
          <a:p>
            <a:pPr lvl="1">
              <a:buFont typeface="Wingdings" panose="05000000000000000000" pitchFamily="2" charset="2"/>
              <a:buChar char="o"/>
            </a:pP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a:spcBef>
                <a:spcPts val="1000"/>
              </a:spcBef>
              <a:buFont typeface="Wingdings" panose="05000000000000000000" pitchFamily="2" charset="2"/>
              <a:buChar char="o"/>
            </a:pPr>
            <a:r>
              <a:rPr lang="zh-CN" altLang="en-US" sz="2000" dirty="0">
                <a:solidFill>
                  <a:srgbClr val="C00000"/>
                </a:solidFill>
                <a:latin typeface="黑体" panose="02010609060101010101" pitchFamily="49" charset="-122"/>
                <a:cs typeface="Times New Roman" panose="02020603050405020304" pitchFamily="16" charset="0"/>
                <a:sym typeface="Wingdings" panose="05000000000000000000" pitchFamily="2" charset="2"/>
              </a:rPr>
              <a:t>学习概念或实体属性描述及其关联关系是丰富知识图谱的关键！</a:t>
            </a:r>
            <a:endParaRPr lang="en-US" altLang="zh-CN" sz="2000" dirty="0">
              <a:solidFill>
                <a:srgbClr val="C00000"/>
              </a:solidFill>
              <a:latin typeface="黑体" panose="02010609060101010101" pitchFamily="49" charset="-122"/>
              <a:cs typeface="Times New Roman" panose="02020603050405020304" pitchFamily="16" charset="0"/>
              <a:sym typeface="Wingdings" panose="05000000000000000000" pitchFamily="2" charset="2"/>
            </a:endParaRPr>
          </a:p>
          <a:p>
            <a:pPr marL="0" indent="0" algn="l">
              <a:lnSpc>
                <a:spcPct val="100000"/>
              </a:lnSpc>
              <a:buClr>
                <a:schemeClr val="accent2"/>
              </a:buClr>
              <a:buSzTx/>
            </a:pPr>
            <a:endParaRPr lang="en-US" altLang="zh-CN" sz="3200" b="0" dirty="0">
              <a:latin typeface="黑体" panose="02010609060101010101" pitchFamily="49" charset="-122"/>
              <a:cs typeface="Times New Roman" panose="02020603050405020304" pitchFamily="16" charset="0"/>
            </a:endParaRPr>
          </a:p>
          <a:p>
            <a:pPr marL="0" indent="0" algn="l">
              <a:lnSpc>
                <a:spcPct val="100000"/>
              </a:lnSpc>
              <a:buClr>
                <a:schemeClr val="accent2"/>
              </a:buClr>
              <a:buSzTx/>
              <a:buNone/>
            </a:pPr>
            <a:endParaRPr lang="en-US" altLang="zh-CN" sz="2400" b="0" i="1" dirty="0">
              <a:solidFill>
                <a:srgbClr val="5E34F8"/>
              </a:solidFill>
              <a:latin typeface="黑体" panose="02010609060101010101" pitchFamily="49" charset="-122"/>
              <a:cs typeface="Times New Roman" panose="02020603050405020304" pitchFamily="16" charset="0"/>
            </a:endParaRPr>
          </a:p>
          <a:p>
            <a:pPr algn="l">
              <a:lnSpc>
                <a:spcPct val="100000"/>
              </a:lnSpc>
              <a:buClr>
                <a:schemeClr val="accent2"/>
              </a:buClr>
              <a:buSzTx/>
              <a:buFont typeface="Wingdings" panose="05000000000000000000" pitchFamily="2" charset="2"/>
              <a:buChar char="o"/>
            </a:pPr>
            <a:endParaRPr lang="en-US" altLang="zh-CN" sz="2400" b="0" dirty="0">
              <a:latin typeface="黑体" panose="02010609060101010101" pitchFamily="49" charset="-122"/>
              <a:cs typeface="Times New Roman" panose="02020603050405020304" pitchFamily="1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kumimoji="0" lang="zh-CN" altLang="en-US" sz="4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知识图谱：</a:t>
            </a:r>
            <a:r>
              <a:rPr kumimoji="0" lang="zh-CN" altLang="en-US"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6" charset="0"/>
              </a:rPr>
              <a:t>以水利工程为例</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p:txBody>
          <a:bodyPr>
            <a:noAutofit/>
          </a:bodyPr>
          <a:lstStyle/>
          <a:p>
            <a:pPr algn="l">
              <a:lnSpc>
                <a:spcPct val="150000"/>
              </a:lnSpc>
              <a:spcAft>
                <a:spcPts val="0"/>
              </a:spcAft>
              <a:buClr>
                <a:schemeClr val="accent2"/>
              </a:buClr>
              <a:buSzTx/>
              <a:buFont typeface="Wingdings" panose="05000000000000000000" pitchFamily="2" charset="2"/>
              <a:buChar char="o"/>
            </a:pPr>
            <a:r>
              <a:rPr lang="zh-CN" altLang="en-US" sz="2400" b="0" dirty="0">
                <a:solidFill>
                  <a:srgbClr val="C00000"/>
                </a:solidFill>
                <a:latin typeface="Times New Roman" panose="02020603050405020304" pitchFamily="16" charset="0"/>
                <a:cs typeface="Times New Roman" panose="02020603050405020304" pitchFamily="16" charset="0"/>
              </a:rPr>
              <a:t>知识图谱推理 </a:t>
            </a:r>
            <a:r>
              <a:rPr lang="en-US" altLang="zh-CN" sz="2400" b="0" dirty="0">
                <a:solidFill>
                  <a:srgbClr val="C00000"/>
                </a:solidFill>
                <a:latin typeface="Times New Roman" panose="02020603050405020304" pitchFamily="16" charset="0"/>
                <a:cs typeface="Times New Roman" panose="02020603050405020304" pitchFamily="16" charset="0"/>
              </a:rPr>
              <a:t>(inference)</a:t>
            </a:r>
            <a:r>
              <a:rPr lang="zh-CN" altLang="en-US" sz="2400" b="0" dirty="0">
                <a:solidFill>
                  <a:srgbClr val="C00000"/>
                </a:solidFill>
                <a:latin typeface="Times New Roman" panose="02020603050405020304" pitchFamily="16" charset="0"/>
                <a:cs typeface="Times New Roman" panose="02020603050405020304" pitchFamily="16" charset="0"/>
              </a:rPr>
              <a:t> ：</a:t>
            </a:r>
            <a:endParaRPr lang="en-US" altLang="zh-CN" sz="2400" b="0" dirty="0">
              <a:solidFill>
                <a:srgbClr val="C00000"/>
              </a:solidFill>
              <a:latin typeface="Times New Roman" panose="02020603050405020304" pitchFamily="16" charset="0"/>
              <a:cs typeface="Times New Roman" panose="02020603050405020304" pitchFamily="16" charset="0"/>
            </a:endParaRPr>
          </a:p>
          <a:p>
            <a:pPr lvl="1">
              <a:lnSpc>
                <a:spcPct val="150000"/>
              </a:lnSpc>
              <a:spcBef>
                <a:spcPts val="500"/>
              </a:spcBef>
              <a:buFont typeface="Wingdings" panose="05000000000000000000" pitchFamily="2" charset="2"/>
              <a:buChar char="o"/>
            </a:pP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通过机器学习等方法对</a:t>
            </a:r>
            <a:r>
              <a:rPr lang="zh-CN" altLang="en-US" sz="240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知识图谱</a:t>
            </a:r>
            <a:r>
              <a:rPr lang="zh-CN" altLang="en-US"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rPr>
              <a:t>所蕴含关系进行挖掘。</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sym typeface="Wingdings" panose="05000000000000000000" pitchFamily="2" charset="2"/>
            </a:endParaRPr>
          </a:p>
          <a:p>
            <a:pPr marL="0" indent="0" algn="l">
              <a:lnSpc>
                <a:spcPct val="150000"/>
              </a:lnSpc>
              <a:buClr>
                <a:schemeClr val="accent2"/>
              </a:buClr>
              <a:buSzTx/>
            </a:pPr>
            <a:endParaRPr lang="en-US" altLang="zh-CN" sz="2400" b="0" dirty="0">
              <a:latin typeface="Times New Roman" panose="02020603050405020304" pitchFamily="16" charset="0"/>
              <a:cs typeface="Times New Roman" panose="02020603050405020304" pitchFamily="16" charset="0"/>
            </a:endParaRPr>
          </a:p>
          <a:p>
            <a:pPr algn="l">
              <a:lnSpc>
                <a:spcPct val="100000"/>
              </a:lnSpc>
              <a:buClr>
                <a:schemeClr val="accent2"/>
              </a:buClr>
              <a:buSzTx/>
              <a:buFont typeface="Wingdings" panose="05000000000000000000" pitchFamily="2" charset="2"/>
              <a:buChar char="o"/>
            </a:pPr>
            <a:endParaRPr lang="en-US" altLang="zh-CN" sz="1800" b="0" i="1" dirty="0">
              <a:solidFill>
                <a:srgbClr val="5E34F8"/>
              </a:solidFill>
              <a:latin typeface="Times New Roman" panose="02020603050405020304" pitchFamily="16" charset="0"/>
              <a:cs typeface="Times New Roman" panose="02020603050405020304" pitchFamily="16" charset="0"/>
            </a:endParaRPr>
          </a:p>
          <a:p>
            <a:pPr algn="l">
              <a:lnSpc>
                <a:spcPct val="100000"/>
              </a:lnSpc>
              <a:buClr>
                <a:schemeClr val="accent2"/>
              </a:buClr>
              <a:buSzTx/>
              <a:buFont typeface="Wingdings" panose="05000000000000000000" pitchFamily="2" charset="2"/>
              <a:buChar char="o"/>
            </a:pPr>
            <a:endParaRPr lang="en-US" altLang="zh-CN" sz="1800" b="0" dirty="0">
              <a:latin typeface="Times New Roman" panose="02020603050405020304" pitchFamily="16" charset="0"/>
              <a:cs typeface="Times New Roman" panose="02020603050405020304" pitchFamily="16" charset="0"/>
            </a:endParaRPr>
          </a:p>
        </p:txBody>
      </p:sp>
      <p:grpSp>
        <p:nvGrpSpPr>
          <p:cNvPr id="4" name="组合 3"/>
          <p:cNvGrpSpPr/>
          <p:nvPr/>
        </p:nvGrpSpPr>
        <p:grpSpPr>
          <a:xfrm>
            <a:off x="394447" y="2114188"/>
            <a:ext cx="11129817" cy="4420717"/>
            <a:chOff x="215516" y="2536694"/>
            <a:chExt cx="8928484" cy="4177639"/>
          </a:xfrm>
        </p:grpSpPr>
        <p:grpSp>
          <p:nvGrpSpPr>
            <p:cNvPr id="5" name="组合 4"/>
            <p:cNvGrpSpPr/>
            <p:nvPr/>
          </p:nvGrpSpPr>
          <p:grpSpPr>
            <a:xfrm>
              <a:off x="215516" y="2536694"/>
              <a:ext cx="8928484" cy="4177639"/>
              <a:chOff x="294963" y="1486924"/>
              <a:chExt cx="8928484" cy="4573770"/>
            </a:xfrm>
          </p:grpSpPr>
          <p:grpSp>
            <p:nvGrpSpPr>
              <p:cNvPr id="10" name="组合 9"/>
              <p:cNvGrpSpPr/>
              <p:nvPr/>
            </p:nvGrpSpPr>
            <p:grpSpPr>
              <a:xfrm>
                <a:off x="294963" y="1486924"/>
                <a:ext cx="8928484" cy="4573770"/>
                <a:chOff x="294963" y="1486924"/>
                <a:chExt cx="8928484" cy="4573770"/>
              </a:xfrm>
            </p:grpSpPr>
            <p:grpSp>
              <p:nvGrpSpPr>
                <p:cNvPr id="22" name="组合 21"/>
                <p:cNvGrpSpPr/>
                <p:nvPr/>
              </p:nvGrpSpPr>
              <p:grpSpPr>
                <a:xfrm>
                  <a:off x="294963" y="1486924"/>
                  <a:ext cx="8777537" cy="4467113"/>
                  <a:chOff x="899592" y="1412776"/>
                  <a:chExt cx="8118427" cy="4101153"/>
                </a:xfrm>
              </p:grpSpPr>
              <p:sp>
                <p:nvSpPr>
                  <p:cNvPr id="32" name="文本框 75"/>
                  <p:cNvSpPr txBox="1"/>
                  <p:nvPr/>
                </p:nvSpPr>
                <p:spPr>
                  <a:xfrm>
                    <a:off x="1894936" y="2349214"/>
                    <a:ext cx="1352308"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 name="直接箭头连接符 32"/>
                  <p:cNvCxnSpPr/>
                  <p:nvPr/>
                </p:nvCxnSpPr>
                <p:spPr bwMode="auto">
                  <a:xfrm flipH="1">
                    <a:off x="1943708" y="2721064"/>
                    <a:ext cx="1006165" cy="8221"/>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文本框 11"/>
                  <p:cNvSpPr txBox="1"/>
                  <p:nvPr/>
                </p:nvSpPr>
                <p:spPr>
                  <a:xfrm>
                    <a:off x="5290771" y="2498081"/>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三峡大坝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5" name="直接箭头连接符 34"/>
                  <p:cNvCxnSpPr/>
                  <p:nvPr/>
                </p:nvCxnSpPr>
                <p:spPr bwMode="auto">
                  <a:xfrm flipH="1">
                    <a:off x="4003432" y="2682829"/>
                    <a:ext cx="1515189" cy="0"/>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文本框 13"/>
                  <p:cNvSpPr txBox="1"/>
                  <p:nvPr/>
                </p:nvSpPr>
                <p:spPr>
                  <a:xfrm>
                    <a:off x="6914368" y="1710320"/>
                    <a:ext cx="2103651" cy="380049"/>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发电、改善航道、种植</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7" name="直接箭头连接符 36"/>
                  <p:cNvCxnSpPr/>
                  <p:nvPr/>
                </p:nvCxnSpPr>
                <p:spPr bwMode="auto">
                  <a:xfrm>
                    <a:off x="6427465" y="2713261"/>
                    <a:ext cx="1376447" cy="1602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直接箭头连接符 37"/>
                  <p:cNvCxnSpPr/>
                  <p:nvPr/>
                </p:nvCxnSpPr>
                <p:spPr bwMode="auto">
                  <a:xfrm flipH="1" flipV="1">
                    <a:off x="3490146" y="1906628"/>
                    <a:ext cx="10500" cy="65755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直接箭头连接符 38"/>
                  <p:cNvCxnSpPr/>
                  <p:nvPr/>
                </p:nvCxnSpPr>
                <p:spPr bwMode="auto">
                  <a:xfrm flipV="1">
                    <a:off x="2162557" y="2951331"/>
                    <a:ext cx="1150834" cy="1520215"/>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 name="直接箭头连接符 39"/>
                  <p:cNvCxnSpPr/>
                  <p:nvPr/>
                </p:nvCxnSpPr>
                <p:spPr bwMode="auto">
                  <a:xfrm flipH="1" flipV="1">
                    <a:off x="3606479" y="2951030"/>
                    <a:ext cx="2215447" cy="161058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箭头连接符 40"/>
                  <p:cNvCxnSpPr/>
                  <p:nvPr/>
                </p:nvCxnSpPr>
                <p:spPr bwMode="auto">
                  <a:xfrm flipH="1" flipV="1">
                    <a:off x="5262576" y="3789188"/>
                    <a:ext cx="630768" cy="6823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接箭头连接符 41"/>
                  <p:cNvCxnSpPr/>
                  <p:nvPr/>
                </p:nvCxnSpPr>
                <p:spPr bwMode="auto">
                  <a:xfrm flipH="1">
                    <a:off x="5262575" y="2812424"/>
                    <a:ext cx="865188" cy="62366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文本框 43"/>
                  <p:cNvSpPr txBox="1"/>
                  <p:nvPr/>
                </p:nvSpPr>
                <p:spPr>
                  <a:xfrm>
                    <a:off x="4963559" y="3478368"/>
                    <a:ext cx="929785" cy="350815"/>
                  </a:xfrm>
                  <a:prstGeom prst="rect">
                    <a:avLst/>
                  </a:prstGeom>
                  <a:noFill/>
                  <a:ln w="12700">
                    <a:solidFill>
                      <a:schemeClr val="tx1"/>
                    </a:solidFill>
                    <a:prstDash val="lgDash"/>
                  </a:ln>
                </p:spPr>
                <p:txBody>
                  <a:bodyPr wrap="square" rtlCol="0">
                    <a:spAutoFit/>
                  </a:bodyPr>
                  <a:lstStyle/>
                  <a:p>
                    <a:pPr algn="ctr"/>
                    <a:r>
                      <a:rPr lang="zh-CN" altLang="en-US"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长江流域</a:t>
                    </a:r>
                    <a:endParaRPr lang="en-US" altLang="zh-CN"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文本框 61"/>
                  <p:cNvSpPr txBox="1"/>
                  <p:nvPr/>
                </p:nvSpPr>
                <p:spPr>
                  <a:xfrm>
                    <a:off x="5319719" y="4474690"/>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葛洲坝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文本框 62"/>
                  <p:cNvSpPr txBox="1"/>
                  <p:nvPr/>
                </p:nvSpPr>
                <p:spPr>
                  <a:xfrm>
                    <a:off x="1291918" y="4406661"/>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大古力水坝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6" name="直接箭头连接符 45"/>
                  <p:cNvCxnSpPr/>
                  <p:nvPr/>
                </p:nvCxnSpPr>
                <p:spPr bwMode="auto">
                  <a:xfrm flipH="1">
                    <a:off x="5918902" y="4782363"/>
                    <a:ext cx="12638" cy="3885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 name="文本框 72"/>
                  <p:cNvSpPr txBox="1"/>
                  <p:nvPr/>
                </p:nvSpPr>
                <p:spPr>
                  <a:xfrm>
                    <a:off x="2562633" y="1412776"/>
                    <a:ext cx="1936034" cy="380049"/>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建设时间</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规模</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74"/>
                  <p:cNvSpPr txBox="1"/>
                  <p:nvPr/>
                </p:nvSpPr>
                <p:spPr>
                  <a:xfrm>
                    <a:off x="5355456" y="5133880"/>
                    <a:ext cx="1721519" cy="380049"/>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文本框 77"/>
                  <p:cNvSpPr txBox="1"/>
                  <p:nvPr/>
                </p:nvSpPr>
                <p:spPr>
                  <a:xfrm rot="18502879">
                    <a:off x="2137354" y="3287657"/>
                    <a:ext cx="1274733"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文本框 79"/>
                  <p:cNvSpPr txBox="1"/>
                  <p:nvPr/>
                </p:nvSpPr>
                <p:spPr>
                  <a:xfrm rot="18850539">
                    <a:off x="6081728" y="1915993"/>
                    <a:ext cx="1214683"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文本框 82"/>
                  <p:cNvSpPr txBox="1"/>
                  <p:nvPr/>
                </p:nvSpPr>
                <p:spPr>
                  <a:xfrm>
                    <a:off x="4396495" y="2266035"/>
                    <a:ext cx="1352714"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文本框 84"/>
                  <p:cNvSpPr txBox="1"/>
                  <p:nvPr/>
                </p:nvSpPr>
                <p:spPr>
                  <a:xfrm rot="3187592">
                    <a:off x="5301108" y="4085346"/>
                    <a:ext cx="1293194"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文本框 86"/>
                  <p:cNvSpPr txBox="1"/>
                  <p:nvPr/>
                </p:nvSpPr>
                <p:spPr>
                  <a:xfrm rot="19972824">
                    <a:off x="5184304" y="2882340"/>
                    <a:ext cx="740772"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文本框 89"/>
                  <p:cNvSpPr txBox="1"/>
                  <p:nvPr/>
                </p:nvSpPr>
                <p:spPr>
                  <a:xfrm>
                    <a:off x="5958629" y="4851318"/>
                    <a:ext cx="821678"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圆角矩形 50"/>
                  <p:cNvSpPr/>
                  <p:nvPr/>
                </p:nvSpPr>
                <p:spPr bwMode="auto">
                  <a:xfrm>
                    <a:off x="899592" y="2492896"/>
                    <a:ext cx="1008112" cy="4468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工程</a:t>
                    </a:r>
                    <a:endPar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圆角矩形 52"/>
                  <p:cNvSpPr/>
                  <p:nvPr/>
                </p:nvSpPr>
                <p:spPr bwMode="auto">
                  <a:xfrm>
                    <a:off x="2949873" y="2528900"/>
                    <a:ext cx="1010059" cy="3824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水利工程</a:t>
                    </a:r>
                    <a:endPar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23" name="直接箭头连接符 22"/>
                <p:cNvCxnSpPr/>
                <p:nvPr/>
              </p:nvCxnSpPr>
              <p:spPr bwMode="auto">
                <a:xfrm>
                  <a:off x="6050878" y="5002086"/>
                  <a:ext cx="1274423" cy="10744"/>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箭头连接符 23"/>
                <p:cNvCxnSpPr/>
                <p:nvPr/>
              </p:nvCxnSpPr>
              <p:spPr bwMode="auto">
                <a:xfrm>
                  <a:off x="6131360" y="3064758"/>
                  <a:ext cx="1500980" cy="168271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文本框 43"/>
                <p:cNvSpPr txBox="1"/>
                <p:nvPr/>
              </p:nvSpPr>
              <p:spPr>
                <a:xfrm>
                  <a:off x="7432644" y="4822065"/>
                  <a:ext cx="1449419" cy="732394"/>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6" name="直接箭头连接符 25"/>
                <p:cNvCxnSpPr/>
                <p:nvPr/>
              </p:nvCxnSpPr>
              <p:spPr bwMode="auto">
                <a:xfrm flipV="1">
                  <a:off x="6336196" y="2201839"/>
                  <a:ext cx="891903" cy="64509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文本框 89"/>
                <p:cNvSpPr txBox="1"/>
                <p:nvPr/>
              </p:nvSpPr>
              <p:spPr>
                <a:xfrm>
                  <a:off x="6379639" y="3015692"/>
                  <a:ext cx="1626480" cy="413963"/>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installed capacity</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文本框 13"/>
                <p:cNvSpPr txBox="1"/>
                <p:nvPr/>
              </p:nvSpPr>
              <p:spPr>
                <a:xfrm>
                  <a:off x="7759824" y="2650521"/>
                  <a:ext cx="1463623"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世界最大</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9" name="直接箭头连接符 28"/>
                <p:cNvCxnSpPr/>
                <p:nvPr/>
              </p:nvCxnSpPr>
              <p:spPr bwMode="auto">
                <a:xfrm flipH="1">
                  <a:off x="1157961" y="5135704"/>
                  <a:ext cx="438388" cy="482099"/>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文本框 89"/>
                <p:cNvSpPr txBox="1"/>
                <p:nvPr/>
              </p:nvSpPr>
              <p:spPr>
                <a:xfrm>
                  <a:off x="499836" y="5126972"/>
                  <a:ext cx="888387"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74"/>
                <p:cNvSpPr txBox="1"/>
                <p:nvPr/>
              </p:nvSpPr>
              <p:spPr>
                <a:xfrm>
                  <a:off x="871027" y="5646732"/>
                  <a:ext cx="940917"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蓄水式</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11" name="文本框 62"/>
              <p:cNvSpPr txBox="1"/>
              <p:nvPr/>
            </p:nvSpPr>
            <p:spPr>
              <a:xfrm>
                <a:off x="3471736" y="4461815"/>
                <a:ext cx="1781051" cy="382119"/>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达拉斯水坝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2" name="直接箭头连接符 11"/>
              <p:cNvCxnSpPr/>
              <p:nvPr/>
            </p:nvCxnSpPr>
            <p:spPr bwMode="auto">
              <a:xfrm flipH="1" flipV="1">
                <a:off x="3221614" y="3232724"/>
                <a:ext cx="707346" cy="115570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文本框 43"/>
              <p:cNvSpPr txBox="1"/>
              <p:nvPr/>
            </p:nvSpPr>
            <p:spPr>
              <a:xfrm>
                <a:off x="2330777" y="4209987"/>
                <a:ext cx="1272986" cy="413962"/>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哥伦比亚河</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4" name="直接箭头连接符 13"/>
              <p:cNvCxnSpPr/>
              <p:nvPr/>
            </p:nvCxnSpPr>
            <p:spPr bwMode="auto">
              <a:xfrm flipV="1">
                <a:off x="1993694" y="4548541"/>
                <a:ext cx="315434" cy="26515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接箭头连接符 14"/>
              <p:cNvCxnSpPr/>
              <p:nvPr/>
            </p:nvCxnSpPr>
            <p:spPr bwMode="auto">
              <a:xfrm flipH="1" flipV="1">
                <a:off x="3536760" y="4880508"/>
                <a:ext cx="157054" cy="21580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文本框 83"/>
              <p:cNvSpPr txBox="1"/>
              <p:nvPr/>
            </p:nvSpPr>
            <p:spPr>
              <a:xfrm>
                <a:off x="3506898" y="3612778"/>
                <a:ext cx="587172"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 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88"/>
              <p:cNvSpPr txBox="1"/>
              <p:nvPr/>
            </p:nvSpPr>
            <p:spPr>
              <a:xfrm>
                <a:off x="2086704" y="4633391"/>
                <a:ext cx="865116"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文本框 88"/>
              <p:cNvSpPr txBox="1"/>
              <p:nvPr/>
            </p:nvSpPr>
            <p:spPr>
              <a:xfrm>
                <a:off x="3544077" y="4704196"/>
                <a:ext cx="865116"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9" name="直接箭头连接符 18"/>
              <p:cNvCxnSpPr/>
              <p:nvPr/>
            </p:nvCxnSpPr>
            <p:spPr bwMode="auto">
              <a:xfrm flipH="1">
                <a:off x="3662781" y="5012830"/>
                <a:ext cx="141689" cy="60497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文本框 89"/>
              <p:cNvSpPr txBox="1"/>
              <p:nvPr/>
            </p:nvSpPr>
            <p:spPr>
              <a:xfrm>
                <a:off x="3800484" y="5214916"/>
                <a:ext cx="888387"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74"/>
              <p:cNvSpPr txBox="1"/>
              <p:nvPr/>
            </p:nvSpPr>
            <p:spPr>
              <a:xfrm>
                <a:off x="3458502" y="5646732"/>
                <a:ext cx="940917"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径流式</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6" name="组合 5"/>
            <p:cNvGrpSpPr/>
            <p:nvPr/>
          </p:nvGrpSpPr>
          <p:grpSpPr>
            <a:xfrm>
              <a:off x="1581017" y="5828041"/>
              <a:ext cx="1990330" cy="763265"/>
              <a:chOff x="1581017" y="5828041"/>
              <a:chExt cx="1990330" cy="763265"/>
            </a:xfrm>
          </p:grpSpPr>
          <p:sp>
            <p:nvSpPr>
              <p:cNvPr id="7" name="文本框 43"/>
              <p:cNvSpPr txBox="1"/>
              <p:nvPr/>
            </p:nvSpPr>
            <p:spPr>
              <a:xfrm>
                <a:off x="1914247" y="5922344"/>
                <a:ext cx="1449419" cy="668962"/>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tx1"/>
                </a:solidFill>
                <a:prstDash val="lgDash"/>
              </a:ln>
            </p:spPr>
            <p:txBody>
              <a:bodyPr wrap="square" rtlCol="0">
                <a:spAutoFit/>
              </a:bodyPr>
              <a:lstStyle/>
              <a:p>
                <a:pPr algn="ctr"/>
                <a:r>
                  <a:rPr lang="zh-CN" altLang="en-US"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8" name="直接箭头连接符 7"/>
              <p:cNvCxnSpPr/>
              <p:nvPr/>
            </p:nvCxnSpPr>
            <p:spPr bwMode="auto">
              <a:xfrm>
                <a:off x="1581017" y="5828041"/>
                <a:ext cx="307310"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直接箭头连接符 8"/>
              <p:cNvCxnSpPr/>
              <p:nvPr/>
            </p:nvCxnSpPr>
            <p:spPr bwMode="auto">
              <a:xfrm flipH="1">
                <a:off x="3363666" y="5828041"/>
                <a:ext cx="207681"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知识图谱的构成</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p:txBody>
          <a:bodyPr>
            <a:noAutofit/>
          </a:bodyPr>
          <a:lstStyle/>
          <a:p>
            <a:pPr lvl="2" algn="just">
              <a:lnSpc>
                <a:spcPct val="160000"/>
              </a:lnSpc>
              <a:spcAft>
                <a:spcPts val="0"/>
              </a:spcAft>
            </a:pPr>
            <a:r>
              <a:rPr lang="zh-CN" altLang="en-US" sz="240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概念</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：层次化组织</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lvl="2" algn="just">
              <a:lnSpc>
                <a:spcPct val="160000"/>
              </a:lnSpc>
              <a:spcBef>
                <a:spcPts val="500"/>
              </a:spcBef>
              <a:spcAft>
                <a:spcPts val="0"/>
              </a:spcAft>
            </a:pPr>
            <a:r>
              <a:rPr lang="zh-CN" altLang="en-US" sz="240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实体</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：概念的示例化描述</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lvl="2" algn="just">
              <a:lnSpc>
                <a:spcPct val="160000"/>
              </a:lnSpc>
              <a:spcBef>
                <a:spcPts val="500"/>
              </a:spcBef>
              <a:spcAft>
                <a:spcPts val="0"/>
              </a:spcAft>
            </a:pPr>
            <a:r>
              <a:rPr lang="zh-CN" altLang="en-US" sz="240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属性</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：对概念或实体的描述信息</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lvl="2" algn="just">
              <a:lnSpc>
                <a:spcPct val="160000"/>
              </a:lnSpc>
              <a:spcBef>
                <a:spcPts val="500"/>
              </a:spcBef>
              <a:spcAft>
                <a:spcPts val="0"/>
              </a:spcAft>
            </a:pPr>
            <a:r>
              <a:rPr lang="zh-CN" altLang="en-US" sz="240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关系</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：概念或实体之间的关联</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lvl="2" algn="just">
              <a:lnSpc>
                <a:spcPct val="160000"/>
              </a:lnSpc>
              <a:spcBef>
                <a:spcPts val="500"/>
              </a:spcBef>
              <a:spcAft>
                <a:spcPts val="0"/>
              </a:spcAft>
            </a:pPr>
            <a:r>
              <a:rPr lang="zh-CN" altLang="en-US" sz="240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推理规则</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：可产生语义网络中上述新的元素</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1339850" lvl="2" indent="0" algn="just">
              <a:buNone/>
            </a:pP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lvl="1" indent="0" algn="just">
              <a:spcBef>
                <a:spcPts val="500"/>
              </a:spcBef>
              <a:buNone/>
            </a:pPr>
            <a:r>
              <a:rPr lang="zh-CN" altLang="en-US" sz="2600" dirty="0">
                <a:latin typeface="Times New Roman" panose="02020603050405020304" pitchFamily="16" charset="0"/>
                <a:ea typeface="黑体" panose="02010609060101010101" pitchFamily="49" charset="-122"/>
                <a:cs typeface="Times New Roman" panose="02020603050405020304" pitchFamily="16" charset="0"/>
              </a:rPr>
              <a:t>在实际中，知识图谱一般可通过标注多关系图（</a:t>
            </a:r>
            <a:r>
              <a:rPr lang="en-US" altLang="zh-CN" sz="2600" i="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labeled multi-relational graph</a:t>
            </a:r>
            <a:r>
              <a:rPr lang="zh-CN" altLang="en-US" sz="2600" i="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600" dirty="0">
                <a:latin typeface="Times New Roman" panose="02020603050405020304" pitchFamily="16" charset="0"/>
                <a:ea typeface="黑体" panose="02010609060101010101" pitchFamily="49" charset="-122"/>
                <a:cs typeface="Times New Roman" panose="02020603050405020304" pitchFamily="16" charset="0"/>
              </a:rPr>
              <a:t>来表示。</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lvl="1" algn="just"/>
            <a:endParaRPr lang="en-US" altLang="zh-CN" sz="2800" dirty="0">
              <a:latin typeface="Times New Roman" panose="02020603050405020304" pitchFamily="16" charset="0"/>
              <a:cs typeface="Times New Roman" panose="02020603050405020304" pitchFamily="16" charset="0"/>
            </a:endParaRPr>
          </a:p>
          <a:p>
            <a:pPr marL="542925" lvl="1" indent="0">
              <a:buNone/>
            </a:pPr>
            <a:endParaRPr lang="en-US" altLang="zh-CN" sz="28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知识图谱推理</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5782734" y="857443"/>
            <a:ext cx="6133353" cy="5387254"/>
          </a:xfrm>
        </p:spPr>
        <p:txBody>
          <a:bodyPr>
            <a:noAutofit/>
          </a:bodyPr>
          <a:lstStyle/>
          <a:p>
            <a:pPr algn="just">
              <a:lnSpc>
                <a:spcPct val="150000"/>
              </a:lnSpc>
              <a:spcAft>
                <a:spcPts val="0"/>
              </a:spcAft>
            </a:pP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知识图谱中存在连线的两个实体可表达为形如</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&lt;</a:t>
            </a:r>
            <a:r>
              <a:rPr lang="en-US" altLang="zh-CN" sz="2400" b="0" dirty="0" err="1">
                <a:latin typeface="Times New Roman" panose="02020603050405020304" pitchFamily="16" charset="0"/>
                <a:ea typeface="黑体" panose="02010609060101010101" pitchFamily="49" charset="-122"/>
                <a:cs typeface="Times New Roman" panose="02020603050405020304" pitchFamily="16" charset="0"/>
              </a:rPr>
              <a:t>left_node</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 relation, </a:t>
            </a:r>
            <a:r>
              <a:rPr lang="en-US" altLang="zh-CN" sz="2400" b="0" dirty="0" err="1">
                <a:latin typeface="Times New Roman" panose="02020603050405020304" pitchFamily="16" charset="0"/>
                <a:ea typeface="黑体" panose="02010609060101010101" pitchFamily="49" charset="-122"/>
                <a:cs typeface="Times New Roman" panose="02020603050405020304" pitchFamily="16" charset="0"/>
              </a:rPr>
              <a:t>right_node</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 &gt;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的三元组形式，这种三元组也可以表示为一阶逻辑</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(first order logic, FOL)</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的形式，从而为基于知识图谱的推理创造了条件</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b="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endParaRPr lang="en-US" altLang="zh-CN" sz="2400" b="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spcBef>
                <a:spcPts val="1000"/>
              </a:spcBef>
            </a:pP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例如从</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&lt;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奥巴马，出生地，夏威夷</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&gt;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&lt;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夏威夷，属于，美国</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&gt;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两个三元组，可推理得到</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&lt;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奥巴马，国籍，美国</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&gt;</a:t>
            </a:r>
            <a:r>
              <a:rPr lang="zh-CN" altLang="zh-CN" sz="2400" b="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zh-CN" sz="2400" b="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4" name="图片 3"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394447" y="1274927"/>
            <a:ext cx="5202021" cy="3127740"/>
          </a:xfrm>
          <a:prstGeom prst="rect">
            <a:avLst/>
          </a:prstGeom>
          <a:noFill/>
          <a:ln>
            <a:noFill/>
          </a:ln>
        </p:spPr>
      </p:pic>
      <p:sp>
        <p:nvSpPr>
          <p:cNvPr id="5" name="矩形 4"/>
          <p:cNvSpPr/>
          <p:nvPr/>
        </p:nvSpPr>
        <p:spPr>
          <a:xfrm>
            <a:off x="902576" y="4777631"/>
            <a:ext cx="4145280" cy="460375"/>
          </a:xfrm>
          <a:prstGeom prst="rect">
            <a:avLst/>
          </a:prstGeom>
        </p:spPr>
        <p:txBody>
          <a:bodyPr wrap="none">
            <a:spAutoFit/>
          </a:bodyPr>
          <a:lstStyle/>
          <a:p>
            <a:pPr>
              <a:spcAft>
                <a:spcPts val="0"/>
              </a:spcAft>
            </a:pPr>
            <a:r>
              <a:rPr lang="zh-CN" altLang="zh-CN" sz="2400" dirty="0">
                <a:latin typeface="黑体" panose="02010609060101010101" pitchFamily="49" charset="-122"/>
                <a:ea typeface="黑体" panose="02010609060101010101" pitchFamily="49" charset="-122"/>
              </a:rPr>
              <a:t>一个简单的家庭关系知识图谱</a:t>
            </a:r>
            <a:endParaRPr lang="zh-CN"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知识图谱推理</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5782734" y="857443"/>
            <a:ext cx="6133353" cy="5387254"/>
          </a:xfrm>
        </p:spPr>
        <p:txBody>
          <a:bodyPr>
            <a:noAutofit/>
          </a:bodyPr>
          <a:lstStyle/>
          <a:p>
            <a:pPr algn="just">
              <a:lnSpc>
                <a:spcPct val="150000"/>
              </a:lnSpc>
              <a:spcAft>
                <a:spcPts val="0"/>
              </a:spcAft>
            </a:pP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可利用一阶谓词来表达刻画知识图谱中节点之间存在的关系，如图中形如</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&lt;James,</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𝐶𝑜𝑢𝑝𝑙𝑒</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,David&gt;</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的关系可用一阶逻辑的形式来描述，即𝐶𝑜𝑢𝑝𝑙𝑒</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(James, David)</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𝐶𝑜𝑢𝑝𝑙𝑒</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𝑥</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𝑦</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是一阶谓词，𝐶𝑜𝑢𝑝𝑙𝑒是图中实体之间具有的关系，𝑥和𝑦是谓词变量</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从图中已有关系可推知</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David</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Ann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具有父女关系，但这一关系在图中初始图</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无红线</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中并不存在，是需要推理的目标。</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4" name="图片 3"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394447" y="1274927"/>
            <a:ext cx="5202021" cy="3127740"/>
          </a:xfrm>
          <a:prstGeom prst="rect">
            <a:avLst/>
          </a:prstGeom>
          <a:noFill/>
          <a:ln>
            <a:noFill/>
          </a:ln>
        </p:spPr>
      </p:pic>
      <p:sp>
        <p:nvSpPr>
          <p:cNvPr id="5" name="矩形 4"/>
          <p:cNvSpPr/>
          <p:nvPr/>
        </p:nvSpPr>
        <p:spPr>
          <a:xfrm>
            <a:off x="902576" y="4777631"/>
            <a:ext cx="4145280" cy="460375"/>
          </a:xfrm>
          <a:prstGeom prst="rect">
            <a:avLst/>
          </a:prstGeom>
        </p:spPr>
        <p:txBody>
          <a:bodyPr wrap="none">
            <a:spAutoFit/>
          </a:bodyPr>
          <a:lstStyle/>
          <a:p>
            <a:pPr>
              <a:spcAft>
                <a:spcPts val="0"/>
              </a:spcAft>
            </a:pPr>
            <a:r>
              <a:rPr lang="zh-CN" altLang="zh-CN" sz="2400" dirty="0">
                <a:latin typeface="黑体" panose="02010609060101010101" pitchFamily="49" charset="-122"/>
                <a:ea typeface="黑体" panose="02010609060101010101" pitchFamily="49" charset="-122"/>
              </a:rPr>
              <a:t>一个简单的家庭关系知识图谱</a:t>
            </a:r>
            <a:endParaRPr lang="zh-CN"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ts val="0"/>
              </a:spcAft>
            </a:pPr>
            <a:r>
              <a:rPr lang="zh-CN" altLang="en-US" sz="4000" dirty="0">
                <a:latin typeface="黑体" panose="02010609060101010101" pitchFamily="49" charset="-122"/>
                <a:ea typeface="黑体" panose="02010609060101010101" pitchFamily="49" charset="-122"/>
                <a:cs typeface="Times New Roman" panose="02020603050405020304" pitchFamily="16" charset="0"/>
              </a:rPr>
              <a:t>知识图谱推理</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3" name="内容占位符 2"/>
          <p:cNvSpPr>
            <a:spLocks noGrp="1"/>
          </p:cNvSpPr>
          <p:nvPr>
            <p:ph idx="1"/>
          </p:nvPr>
        </p:nvSpPr>
        <p:spPr>
          <a:xfrm>
            <a:off x="5782734" y="857443"/>
            <a:ext cx="6133353" cy="5387254"/>
          </a:xfrm>
        </p:spPr>
        <p:txBody>
          <a:bodyPr>
            <a:noAutofit/>
          </a:bodyPr>
          <a:lstStyle/>
          <a:p>
            <a:pPr algn="just">
              <a:lnSpc>
                <a:spcPct val="150000"/>
              </a:lnSpc>
              <a:spcAft>
                <a:spcPts val="0"/>
              </a:spcAft>
            </a:pP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问题：如何从知识图谱中推理得到</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p>
            <a:pPr marL="0" indent="0" algn="ctr">
              <a:lnSpc>
                <a:spcPct val="150000"/>
              </a:lnSpc>
              <a:buNone/>
            </a:pPr>
            <a:r>
              <a:rPr lang="zh-CN" altLang="en-US"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𝑓𝑎𝑡</a:t>
            </a:r>
            <a:r>
              <a:rPr lang="en-US" altLang="zh-CN"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ℎ</a:t>
            </a:r>
            <a:r>
              <a:rPr lang="zh-CN" altLang="en-US"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𝑒𝑟</a:t>
            </a:r>
            <a:r>
              <a:rPr lang="en-US" altLang="zh-CN"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𝐷𝑎𝑣𝑖𝑑</a:t>
            </a:r>
            <a:r>
              <a:rPr lang="en-US" altLang="zh-CN"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𝐴𝑛𝑛</a:t>
            </a:r>
            <a:r>
              <a:rPr lang="en-US" altLang="zh-CN"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gn="just">
              <a:lnSpc>
                <a:spcPct val="150000"/>
              </a:lnSpc>
            </a:pPr>
            <a:endParaRPr lang="en-US" altLang="zh-CN" sz="2400" b="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4" name="图片 3"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394447" y="1274927"/>
            <a:ext cx="5202021" cy="3127740"/>
          </a:xfrm>
          <a:prstGeom prst="rect">
            <a:avLst/>
          </a:prstGeom>
          <a:noFill/>
          <a:ln>
            <a:noFill/>
          </a:ln>
        </p:spPr>
      </p:pic>
      <p:sp>
        <p:nvSpPr>
          <p:cNvPr id="5" name="矩形 4"/>
          <p:cNvSpPr/>
          <p:nvPr/>
        </p:nvSpPr>
        <p:spPr>
          <a:xfrm>
            <a:off x="902576" y="4777631"/>
            <a:ext cx="4145280" cy="460375"/>
          </a:xfrm>
          <a:prstGeom prst="rect">
            <a:avLst/>
          </a:prstGeom>
        </p:spPr>
        <p:txBody>
          <a:bodyPr wrap="none">
            <a:spAutoFit/>
          </a:bodyPr>
          <a:lstStyle/>
          <a:p>
            <a:pPr>
              <a:spcAft>
                <a:spcPts val="0"/>
              </a:spcAft>
            </a:pPr>
            <a:r>
              <a:rPr lang="zh-CN" altLang="zh-CN" sz="2400" dirty="0">
                <a:latin typeface="黑体" panose="02010609060101010101" pitchFamily="49" charset="-122"/>
                <a:ea typeface="黑体" panose="02010609060101010101" pitchFamily="49" charset="-122"/>
              </a:rPr>
              <a:t>一个简单的家庭关系知识图谱</a:t>
            </a:r>
            <a:endParaRPr lang="zh-CN" altLang="zh-CN" sz="2400" dirty="0">
              <a:latin typeface="黑体" panose="02010609060101010101" pitchFamily="49" charset="-122"/>
              <a:ea typeface="黑体" panose="02010609060101010101" pitchFamily="49" charset="-122"/>
            </a:endParaRPr>
          </a:p>
        </p:txBody>
      </p:sp>
      <p:sp>
        <p:nvSpPr>
          <p:cNvPr id="6" name="上箭头 3"/>
          <p:cNvSpPr/>
          <p:nvPr/>
        </p:nvSpPr>
        <p:spPr>
          <a:xfrm>
            <a:off x="8448460" y="2204594"/>
            <a:ext cx="365077" cy="518615"/>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 name="矩形 6"/>
          <p:cNvSpPr/>
          <p:nvPr/>
        </p:nvSpPr>
        <p:spPr>
          <a:xfrm>
            <a:off x="6000926" y="4402667"/>
            <a:ext cx="5625222" cy="1198880"/>
          </a:xfrm>
          <a:prstGeom prst="rect">
            <a:avLst/>
          </a:prstGeom>
        </p:spPr>
        <p:txBody>
          <a:bodyPr wrap="square">
            <a:spAutoFit/>
          </a:bodyPr>
          <a:lstStyle/>
          <a:p>
            <a:pPr algn="ctr">
              <a:spcAft>
                <a:spcPts val="0"/>
              </a:spcAft>
            </a:pPr>
            <a:r>
              <a:rPr lang="zh-CN" altLang="en-US" sz="2400" dirty="0">
                <a:latin typeface="黑体" panose="02010609060101010101" pitchFamily="49" charset="-122"/>
                <a:ea typeface="黑体" panose="02010609060101010101" pitchFamily="49" charset="-122"/>
              </a:rPr>
              <a:t>如果能够学习得到这条规则，该有多好？</a:t>
            </a:r>
            <a:endParaRPr lang="en-US" altLang="zh-CN" sz="2400" dirty="0">
              <a:latin typeface="黑体" panose="02010609060101010101" pitchFamily="49" charset="-122"/>
              <a:ea typeface="黑体" panose="02010609060101010101" pitchFamily="49" charset="-122"/>
            </a:endParaRPr>
          </a:p>
          <a:p>
            <a:pPr algn="ctr">
              <a:spcBef>
                <a:spcPts val="0"/>
              </a:spcBef>
            </a:pPr>
            <a:r>
              <a:rPr lang="zh-CN" altLang="en-US" sz="2400" dirty="0">
                <a:latin typeface="黑体" panose="02010609060101010101" pitchFamily="49" charset="-122"/>
                <a:ea typeface="黑体" panose="02010609060101010101" pitchFamily="49" charset="-122"/>
              </a:rPr>
              <a:t>（从具体例子中学习，这是归纳推理的范畴）</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6574135" y="2911522"/>
                <a:ext cx="4396998" cy="918210"/>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rPr>
                        <m:t>(∀</m:t>
                      </m:r>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𝑦</m:t>
                      </m:r>
                      <m:r>
                        <a:rPr lang="en-US" altLang="zh-CN" sz="2400" i="1">
                          <a:latin typeface="Cambria Math" panose="02040503050406030204"/>
                        </a:rPr>
                        <m:t>)(∀</m:t>
                      </m:r>
                      <m:r>
                        <a:rPr lang="en-US" altLang="zh-CN" sz="2400" i="1">
                          <a:latin typeface="Cambria Math" panose="02040503050406030204"/>
                        </a:rPr>
                        <m:t>𝑧</m:t>
                      </m:r>
                      <m:r>
                        <a:rPr lang="en-US" altLang="zh-CN" sz="2400" i="1">
                          <a:latin typeface="Cambria Math" panose="02040503050406030204"/>
                        </a:rPr>
                        <m:t>)</m:t>
                      </m:r>
                      <m:d>
                        <m:dPr>
                          <m:ctrlPr>
                            <a:rPr lang="zh-CN" altLang="zh-CN" sz="2400" i="1">
                              <a:latin typeface="Cambria Math" panose="02040503050406030204" pitchFamily="18" charset="0"/>
                            </a:rPr>
                          </m:ctrlPr>
                        </m:dPr>
                        <m:e>
                          <m:r>
                            <a:rPr lang="en-US" altLang="zh-CN" sz="2400" i="1">
                              <a:latin typeface="Cambria Math" panose="02040503050406030204"/>
                            </a:rPr>
                            <m:t>𝑀𝑜𝑡ℎ𝑒𝑟</m:t>
                          </m:r>
                          <m:d>
                            <m:dPr>
                              <m:ctrlPr>
                                <a:rPr lang="zh-CN" altLang="zh-CN" sz="2400" i="1">
                                  <a:latin typeface="Cambria Math" panose="02040503050406030204" pitchFamily="18" charset="0"/>
                                </a:rPr>
                              </m:ctrlPr>
                            </m:dPr>
                            <m:e>
                              <m:r>
                                <a:rPr lang="en-US" altLang="zh-CN" sz="2400" i="1">
                                  <a:latin typeface="Cambria Math" panose="02040503050406030204"/>
                                </a:rPr>
                                <m:t>𝑧</m:t>
                              </m:r>
                              <m:r>
                                <a:rPr lang="en-US" altLang="zh-CN" sz="2400" i="1">
                                  <a:latin typeface="Cambria Math" panose="02040503050406030204"/>
                                </a:rPr>
                                <m:t>, </m:t>
                              </m:r>
                              <m:r>
                                <a:rPr lang="en-US" altLang="zh-CN" sz="2400" i="1">
                                  <a:latin typeface="Cambria Math" panose="02040503050406030204"/>
                                </a:rPr>
                                <m:t>𝑦</m:t>
                              </m:r>
                            </m:e>
                          </m:d>
                          <m:r>
                            <a:rPr lang="en-US" altLang="zh-CN" sz="2400" i="1">
                              <a:latin typeface="Cambria Math" panose="02040503050406030204"/>
                            </a:rPr>
                            <m:t>∧</m:t>
                          </m:r>
                          <m:r>
                            <a:rPr lang="en-US" altLang="zh-CN" sz="2400">
                              <a:latin typeface="Cambria Math" panose="02040503050406030204"/>
                            </a:rPr>
                            <m:t> </m:t>
                          </m:r>
                          <m:r>
                            <a:rPr lang="en-US" altLang="zh-CN" sz="2400" i="1">
                              <a:latin typeface="Cambria Math" panose="02040503050406030204"/>
                            </a:rPr>
                            <m:t>𝐶𝑜𝑢𝑝𝑙𝑒</m:t>
                          </m:r>
                          <m:d>
                            <m:dPr>
                              <m:ctrlPr>
                                <a:rPr lang="zh-CN" altLang="zh-CN" sz="2400" i="1">
                                  <a:latin typeface="Cambria Math" panose="02040503050406030204" pitchFamily="18" charset="0"/>
                                </a:rPr>
                              </m:ctrlPr>
                            </m:dPr>
                            <m:e>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𝑧</m:t>
                              </m:r>
                            </m:e>
                          </m:d>
                          <m:r>
                            <a:rPr lang="en-US" altLang="zh-CN" sz="2400" i="1">
                              <a:latin typeface="Cambria Math" panose="02040503050406030204"/>
                            </a:rPr>
                            <m:t>→</m:t>
                          </m:r>
                          <m:r>
                            <a:rPr lang="en-US" altLang="zh-CN" sz="2400" i="1">
                              <a:latin typeface="Cambria Math" panose="02040503050406030204"/>
                            </a:rPr>
                            <m:t>𝐹𝑎𝑡ℎ𝑒𝑟</m:t>
                          </m:r>
                          <m:d>
                            <m:dPr>
                              <m:ctrlPr>
                                <a:rPr lang="zh-CN" altLang="zh-CN" sz="2400" i="1">
                                  <a:latin typeface="Cambria Math" panose="02040503050406030204" pitchFamily="18" charset="0"/>
                                </a:rPr>
                              </m:ctrlPr>
                            </m:dPr>
                            <m:e>
                              <m:r>
                                <a:rPr lang="en-US" altLang="zh-CN" sz="2400" i="1">
                                  <a:latin typeface="Cambria Math" panose="02040503050406030204"/>
                                </a:rPr>
                                <m:t>𝑥</m:t>
                              </m:r>
                              <m:r>
                                <a:rPr lang="en-US" altLang="zh-CN" sz="2400" i="1">
                                  <a:latin typeface="Cambria Math" panose="02040503050406030204"/>
                                </a:rPr>
                                <m:t>, </m:t>
                              </m:r>
                              <m:r>
                                <a:rPr lang="en-US" altLang="zh-CN" sz="2400" i="1">
                                  <a:latin typeface="Cambria Math" panose="02040503050406030204"/>
                                </a:rPr>
                                <m:t>𝑦</m:t>
                              </m:r>
                            </m:e>
                          </m:d>
                        </m:e>
                      </m:d>
                    </m:oMath>
                  </m:oMathPara>
                </a14:m>
                <a:endParaRPr lang="zh-CN" altLang="zh-CN" sz="2400" dirty="0"/>
              </a:p>
            </p:txBody>
          </p:sp>
        </mc:Choice>
        <mc:Fallback>
          <p:sp>
            <p:nvSpPr>
              <p:cNvPr id="8" name="矩形 7"/>
              <p:cNvSpPr>
                <a:spLocks noRot="1" noChangeAspect="1" noMove="1" noResize="1" noEditPoints="1" noAdjustHandles="1" noChangeArrowheads="1" noChangeShapeType="1" noTextEdit="1"/>
              </p:cNvSpPr>
              <p:nvPr/>
            </p:nvSpPr>
            <p:spPr>
              <a:xfrm>
                <a:off x="6574135" y="2911522"/>
                <a:ext cx="4396998" cy="918210"/>
              </a:xfrm>
              <a:prstGeom prst="rect">
                <a:avLst/>
              </a:prstGeom>
              <a:blipFill rotWithShape="1">
                <a:blip r:embed="rId2"/>
                <a:stretch>
                  <a:fillRect l="-14" t="-5" r="5" b="5"/>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764280"/>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spcBef>
                <a:spcPts val="1000"/>
              </a:spcBef>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052195"/>
            <a:ext cx="3387090" cy="99123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6. 以下哪种学习方法的学习目标是学习同一类数据的分布模式(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4810125" y="276177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监督学习</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4"/>
            </p:custDataLst>
          </p:nvPr>
        </p:nvSpPr>
        <p:spPr>
          <a:xfrm>
            <a:off x="4810125" y="3619024"/>
            <a:ext cx="137541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无监督学习</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6"/>
            </p:custDataLst>
          </p:nvPr>
        </p:nvSpPr>
        <p:spPr>
          <a:xfrm>
            <a:off x="4810125" y="447627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强化学习</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8"/>
            </p:custDataLst>
          </p:nvPr>
        </p:nvSpPr>
        <p:spPr>
          <a:xfrm>
            <a:off x="4810125" y="5333524"/>
            <a:ext cx="112776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博弈对抗</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pitchFamily="34" charset="-122"/>
                <a:ea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endParaRPr>
          </a:p>
        </p:txBody>
      </p:sp>
      <p:grpSp>
        <p:nvGrpSpPr>
          <p:cNvPr id="7" name="组合 6"/>
          <p:cNvGrpSpPr/>
          <p:nvPr>
            <p:custDataLst>
              <p:tags r:id="rId10"/>
            </p:custDataLst>
          </p:nvPr>
        </p:nvGrpSpPr>
        <p:grpSpPr>
          <a:xfrm>
            <a:off x="3952875" y="0"/>
            <a:ext cx="4286250" cy="476250"/>
            <a:chOff x="0" y="0"/>
            <a:chExt cx="9000" cy="1000"/>
          </a:xfrm>
        </p:grpSpPr>
        <p:sp>
          <p:nvSpPr>
            <p:cNvPr id="3"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6"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从人工智能的计算性和智能性角度可以将人工智能定义为： </a:t>
            </a:r>
            <a:r>
              <a:rPr lang="zh-CN" altLang="en-US" sz="1950">
                <a:solidFill>
                  <a:srgbClr val="639EF4"/>
                </a:solidFill>
                <a:latin typeface="微软雅黑" panose="020B0503020204020204" pitchFamily="34" charset="-122"/>
                <a:ea typeface="微软雅黑" panose="020B0503020204020204" pitchFamily="34" charset="-122"/>
              </a:rPr>
              <a:t>[填空1]</a:t>
            </a:r>
            <a:r>
              <a:rPr lang="zh-CN" altLang="en-US" sz="1950">
                <a:solidFill>
                  <a:srgbClr val="000000"/>
                </a:solidFill>
                <a:latin typeface="微软雅黑" panose="020B0503020204020204" pitchFamily="34" charset="-122"/>
                <a:ea typeface="微软雅黑" panose="020B0503020204020204" pitchFamily="34" charset="-122"/>
              </a:rPr>
              <a:t> </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9FC6"/>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zh-CN" altLang="en-US" sz="1950" dirty="0">
                <a:latin typeface="Times New Roman" panose="02020603050405020304" pitchFamily="16" charset="0"/>
                <a:cs typeface="Times New Roman" panose="02020603050405020304" pitchFamily="16" charset="0"/>
                <a:sym typeface="+mn-ea"/>
              </a:rPr>
              <a:t>从智能角度可以将人工智能分为三类，分别是 </a:t>
            </a:r>
            <a:r>
              <a:rPr lang="zh-CN" altLang="en-US" sz="1950" dirty="0">
                <a:solidFill>
                  <a:srgbClr val="639EF4"/>
                </a:solidFill>
                <a:latin typeface="Times New Roman" panose="02020603050405020304" pitchFamily="16" charset="0"/>
                <a:cs typeface="Times New Roman" panose="02020603050405020304" pitchFamily="16" charset="0"/>
                <a:sym typeface="+mn-ea"/>
              </a:rPr>
              <a:t>[填空1]</a:t>
            </a:r>
            <a:r>
              <a:rPr lang="zh-CN" altLang="en-US" sz="1950" dirty="0">
                <a:latin typeface="Times New Roman" panose="02020603050405020304" pitchFamily="16" charset="0"/>
                <a:cs typeface="Times New Roman" panose="02020603050405020304" pitchFamily="16" charset="0"/>
                <a:sym typeface="+mn-ea"/>
              </a:rPr>
              <a:t> 、 </a:t>
            </a:r>
            <a:r>
              <a:rPr lang="zh-CN" altLang="en-US" sz="1950" dirty="0">
                <a:solidFill>
                  <a:srgbClr val="639EF4"/>
                </a:solidFill>
                <a:latin typeface="Times New Roman" panose="02020603050405020304" pitchFamily="16" charset="0"/>
                <a:cs typeface="Times New Roman" panose="02020603050405020304" pitchFamily="16" charset="0"/>
                <a:sym typeface="+mn-ea"/>
              </a:rPr>
              <a:t>[填空2]</a:t>
            </a:r>
            <a:r>
              <a:rPr lang="zh-CN" altLang="en-US" sz="1950" dirty="0">
                <a:latin typeface="Times New Roman" panose="02020603050405020304" pitchFamily="16" charset="0"/>
                <a:cs typeface="Times New Roman" panose="02020603050405020304" pitchFamily="16" charset="0"/>
                <a:sym typeface="+mn-ea"/>
              </a:rPr>
              <a:t> 、 </a:t>
            </a:r>
            <a:r>
              <a:rPr lang="zh-CN" altLang="en-US" sz="1950" dirty="0">
                <a:solidFill>
                  <a:srgbClr val="639EF4"/>
                </a:solidFill>
                <a:latin typeface="Times New Roman" panose="02020603050405020304" pitchFamily="16" charset="0"/>
                <a:cs typeface="Times New Roman" panose="02020603050405020304" pitchFamily="16" charset="0"/>
                <a:sym typeface="+mn-ea"/>
              </a:rPr>
              <a:t>[填空3]</a:t>
            </a:r>
            <a:r>
              <a:rPr lang="zh-CN" altLang="en-US" sz="1950" dirty="0">
                <a:latin typeface="Times New Roman" panose="02020603050405020304" pitchFamily="16" charset="0"/>
                <a:cs typeface="Times New Roman" panose="02020603050405020304" pitchFamily="16" charset="0"/>
                <a:sym typeface="+mn-ea"/>
              </a:rPr>
              <a:t> 。</a:t>
            </a:r>
            <a:endParaRPr lang="zh-CN" altLang="en-US" sz="1950" dirty="0">
              <a:latin typeface="Times New Roman" panose="02020603050405020304" pitchFamily="16" charset="0"/>
              <a:cs typeface="Times New Roman" panose="02020603050405020304" pitchFamily="16" charset="0"/>
              <a:sym typeface="+mn-ea"/>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rPr>
              <a:t>正常使用填空题需3.0以上版本雨课堂</a:t>
            </a:r>
            <a:endParaRPr lang="zh-CN" altLang="en-US" sz="1125">
              <a:solidFill>
                <a:srgbClr val="F84F4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custDataLst>
              <p:tags r:id="rId3"/>
            </p:custDataLst>
          </p:nvPr>
        </p:nvGrpSpPr>
        <p:grpSpPr>
          <a:xfrm>
            <a:off x="3952875" y="0"/>
            <a:ext cx="4286250" cy="476250"/>
            <a:chOff x="0" y="0"/>
            <a:chExt cx="9000" cy="1000"/>
          </a:xfrm>
        </p:grpSpPr>
        <p:sp>
          <p:nvSpPr>
            <p:cNvPr id="4" name="TitleBackground"/>
            <p:cNvSpPr/>
            <p:nvPr>
              <p:custDataLst>
                <p:tags r:id="rId4"/>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6"/>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pitchFamily="34" charset="-122"/>
                  <a:ea typeface="微软雅黑" panose="020B0503020204020204" pitchFamily="34" charset="-122"/>
                </a:rPr>
                <a:t>填空题</a:t>
              </a:r>
              <a:endParaRPr lang="zh-CN" altLang="en-US" sz="1950">
                <a:solidFill>
                  <a:srgbClr val="000000"/>
                </a:solidFill>
                <a:latin typeface="微软雅黑" panose="020B0503020204020204" pitchFamily="34" charset="-122"/>
                <a:ea typeface="微软雅黑" panose="020B0503020204020204" pitchFamily="34" charset="-122"/>
              </a:endParaRPr>
            </a:p>
          </p:txBody>
        </p:sp>
        <p:sp>
          <p:nvSpPr>
            <p:cNvPr id="7" name="TipText"/>
            <p:cNvSpPr txBox="1"/>
            <p:nvPr>
              <p:custDataLst>
                <p:tags r:id="rId7"/>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3分</a:t>
              </a:r>
              <a:endParaRPr lang="zh-CN" altLang="en-US" sz="15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69E"/>
          <p:cNvPicPr>
            <a:picLocks noChangeAspect="1"/>
          </p:cNvPicPr>
          <p:nvPr>
            <p:custDataLst>
              <p:tags r:id="rId8"/>
            </p:custDataLst>
          </p:nvPr>
        </p:nvPicPr>
        <p:blipFill>
          <a:blip r:embed="rId9"/>
          <a:stretch>
            <a:fillRect/>
          </a:stretch>
        </p:blipFill>
        <p:spPr>
          <a:xfrm>
            <a:off x="7077075" y="47625"/>
            <a:ext cx="1066800" cy="381000"/>
          </a:xfrm>
          <a:prstGeom prst="rect">
            <a:avLst/>
          </a:prstGeom>
        </p:spPr>
      </p:pic>
    </p:spTree>
    <p:custDataLst>
      <p:tags r:id="rId10"/>
    </p:custDataLst>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00.xml><?xml version="1.0" encoding="utf-8"?>
<p:tagLst xmlns:p="http://schemas.openxmlformats.org/presentationml/2006/main">
  <p:tag name="PRODUCTVERSIONTIP3" val="PRODUCTVERSIONTIP3"/>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TYPE" val="ProblemTypeMarker"/>
</p:tagLst>
</file>

<file path=ppt/tags/tag103.xml><?xml version="1.0" encoding="utf-8"?>
<p:tagLst xmlns:p="http://schemas.openxmlformats.org/presentationml/2006/main">
  <p:tag name="RAINPROBLEMTYPE" val="ProblemTypeMarker"/>
</p:tagLst>
</file>

<file path=ppt/tags/tag104.xml><?xml version="1.0" encoding="utf-8"?>
<p:tagLst xmlns:p="http://schemas.openxmlformats.org/presentationml/2006/main">
  <p:tag name="RAINPROBLEMTYPE" val="ProblemTypeMarker"/>
</p:tagLst>
</file>

<file path=ppt/tags/tag105.xml><?xml version="1.0" encoding="utf-8"?>
<p:tagLst xmlns:p="http://schemas.openxmlformats.org/presentationml/2006/main">
  <p:tag name="RAINPROBLEMTYPE" val="ProblemTypeMarker"/>
</p:tagLst>
</file>

<file path=ppt/tags/tag106.xml><?xml version="1.0" encoding="utf-8"?>
<p:tagLst xmlns:p="http://schemas.openxmlformats.org/presentationml/2006/main">
  <p:tag name="RAINPROBLEM" val="ProblemSetting"/>
  <p:tag name="RAINPROBLEMTYPE" val="FillBlank"/>
</p:tagLst>
</file>

<file path=ppt/tags/tag107.xml><?xml version="1.0" encoding="utf-8"?>
<p:tagLst xmlns:p="http://schemas.openxmlformats.org/presentationml/2006/main">
  <p:tag name="RAINPROBLEM" val="FillBlank"/>
  <p:tag name="PROBLEMSCORE" val="1.0"/>
  <p:tag name="PROBLEMBLANK" val="[{&quot;num&quot;:1,&quot;caseSensitive&quot;:false,&quot;fuzzyMatch&quot;:true,&quot;Score&quot;:1.0,&quot;answers&quot;:[&quot;以机器为载体所实现的人类智能或生物智能。&quot;]}]"/>
  <p:tag name="PROBLEMBLANKKEYWORD" val="填空"/>
</p:tagLst>
</file>

<file path=ppt/tags/tag108.xml><?xml version="1.0" encoding="utf-8"?>
<p:tagLst xmlns:p="http://schemas.openxmlformats.org/presentationml/2006/main">
  <p:tag name="RAINPROBLEM" val="ProblemBody"/>
</p:tagLst>
</file>

<file path=ppt/tags/tag109.xml><?xml version="1.0" encoding="utf-8"?>
<p:tagLst xmlns:p="http://schemas.openxmlformats.org/presentationml/2006/main">
  <p:tag name="PRODUCTVERSIONTIP3" val="PRODUCTVERSIONTIP3"/>
</p:tagLst>
</file>

<file path=ppt/tags/tag11.xml><?xml version="1.0" encoding="utf-8"?>
<p:tagLst xmlns:p="http://schemas.openxmlformats.org/presentationml/2006/main">
  <p:tag name="RAINPROBLEM" val="ProblemSubmit"/>
  <p:tag name="RAINPROBLEMTYPE" val="MultipleChoice"/>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TYPE" val="ProblemTypeMarker"/>
</p:tagLst>
</file>

<file path=ppt/tags/tag113.xml><?xml version="1.0" encoding="utf-8"?>
<p:tagLst xmlns:p="http://schemas.openxmlformats.org/presentationml/2006/main">
  <p:tag name="RAINPROBLEMTYPE" val="ProblemTypeMarker"/>
</p:tagLst>
</file>

<file path=ppt/tags/tag114.xml><?xml version="1.0" encoding="utf-8"?>
<p:tagLst xmlns:p="http://schemas.openxmlformats.org/presentationml/2006/main">
  <p:tag name="RAINPROBLEMTYPE" val="ProblemTypeMarker"/>
</p:tagLst>
</file>

<file path=ppt/tags/tag115.xml><?xml version="1.0" encoding="utf-8"?>
<p:tagLst xmlns:p="http://schemas.openxmlformats.org/presentationml/2006/main">
  <p:tag name="RAINPROBLEM" val="ProblemSetting"/>
  <p:tag name="RAINPROBLEMTYPE" val="FillBlank"/>
</p:tagLst>
</file>

<file path=ppt/tags/tag116.xml><?xml version="1.0" encoding="utf-8"?>
<p:tagLst xmlns:p="http://schemas.openxmlformats.org/presentationml/2006/main">
  <p:tag name="RAINPROBLEM" val="FillBlank"/>
  <p:tag name="PROBLEMSCORE" val="3.0"/>
  <p:tag name="PROBLEMBLANK" val="[{&quot;num&quot;:1,&quot;caseSensitive&quot;:false,&quot;fuzzyMatch&quot;:true,&quot;Score&quot;:1.0,&quot;answers&quot;:[&quot;领域人工智能&quot;,&quot;专用人工智能&quot;]},{&quot;num&quot;:2,&quot;caseSensitive&quot;:false,&quot;fuzzyMatch&quot;:true,&quot;Score&quot;:1.0,&quot;answers&quot;:[&quot;通用人工智能&quot;,&quot;跨领域人工智能&quot;]},{&quot;num&quot;:3,&quot;caseSensitive&quot;:false,&quot;fuzzyMatch&quot;:true,&quot;Score&quot;:1.0,&quot;answers&quot;:[&quot;混合增强人工智能&quot;]}]"/>
  <p:tag name="PROBLEMBLANKKEYWORD" val="填空"/>
  <p:tag name="PROBLEMBLANKORDER" val="true"/>
</p:tagLst>
</file>

<file path=ppt/tags/tag117.xml><?xml version="1.0" encoding="utf-8"?>
<p:tagLst xmlns:p="http://schemas.openxmlformats.org/presentationml/2006/main">
  <p:tag name="RAINPROBLEM" val="ProblemBody"/>
</p:tagLst>
</file>

<file path=ppt/tags/tag118.xml><?xml version="1.0" encoding="utf-8"?>
<p:tagLst xmlns:p="http://schemas.openxmlformats.org/presentationml/2006/main">
  <p:tag name="PRODUCTVERSIONTIP3" val="PRODUCTVERSIONTIP3"/>
</p:tagLst>
</file>

<file path=ppt/tags/tag119.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20.xml><?xml version="1.0" encoding="utf-8"?>
<p:tagLst xmlns:p="http://schemas.openxmlformats.org/presentationml/2006/main">
  <p:tag name="RAINPROBLEMTYPE" val="ProblemTypeMarker"/>
</p:tagLst>
</file>

<file path=ppt/tags/tag121.xml><?xml version="1.0" encoding="utf-8"?>
<p:tagLst xmlns:p="http://schemas.openxmlformats.org/presentationml/2006/main">
  <p:tag name="RAINPROBLEMTYPE" val="ProblemTypeMarker"/>
</p:tagLst>
</file>

<file path=ppt/tags/tag122.xml><?xml version="1.0" encoding="utf-8"?>
<p:tagLst xmlns:p="http://schemas.openxmlformats.org/presentationml/2006/main">
  <p:tag name="RAINPROBLEMTYPE" val="ProblemTypeMarker"/>
</p:tagLst>
</file>

<file path=ppt/tags/tag123.xml><?xml version="1.0" encoding="utf-8"?>
<p:tagLst xmlns:p="http://schemas.openxmlformats.org/presentationml/2006/main">
  <p:tag name="RAINPROBLEMTYPE" val="ProblemTypeMarker"/>
</p:tagLst>
</file>

<file path=ppt/tags/tag124.xml><?xml version="1.0" encoding="utf-8"?>
<p:tagLst xmlns:p="http://schemas.openxmlformats.org/presentationml/2006/main">
  <p:tag name="RAINPROBLEM" val="ProblemSetting"/>
  <p:tag name="RAINPROBLEMTYPE" val="FillBlank"/>
</p:tagLst>
</file>

<file path=ppt/tags/tag125.xml><?xml version="1.0" encoding="utf-8"?>
<p:tagLst xmlns:p="http://schemas.openxmlformats.org/presentationml/2006/main">
  <p:tag name="RAINPROBLEM" val="FillBlank"/>
  <p:tag name="PROBLEMSCORE" val="3.0"/>
  <p:tag name="PROBLEMBLANK" val="[{&quot;num&quot;:1,&quot;caseSensitive&quot;:false,&quot;fuzzyMatch&quot;:true,&quot;Score&quot;:1.0,&quot;answers&quot;:[&quot;符号主义&quot;,&quot;符号学派&quot;]},{&quot;num&quot;:2,&quot;caseSensitive&quot;:false,&quot;fuzzyMatch&quot;:true,&quot;Score&quot;:1.0,&quot;answers&quot;:[&quot;联结主义&quot;,&quot;联结学派&quot;]},{&quot;num&quot;:3,&quot;caseSensitive&quot;:false,&quot;fuzzyMatch&quot;:true,&quot;Score&quot;:1.0,&quot;answers&quot;:[&quot;行为主义&quot;,&quot;行为学派&quot;]}]"/>
  <p:tag name="PROBLEMBLANKKEYWORD" val="填空"/>
  <p:tag name="PROBLEMBLANKORDER" val="true"/>
</p:tagLst>
</file>

<file path=ppt/tags/tag126.xml><?xml version="1.0" encoding="utf-8"?>
<p:tagLst xmlns:p="http://schemas.openxmlformats.org/presentationml/2006/main">
  <p:tag name="RAINPROBLEM" val="ProblemBody"/>
</p:tagLst>
</file>

<file path=ppt/tags/tag127.xml><?xml version="1.0" encoding="utf-8"?>
<p:tagLst xmlns:p="http://schemas.openxmlformats.org/presentationml/2006/main">
  <p:tag name="PRODUCTVERSIONTIP3" val="PRODUCTVERSIONTIP3"/>
</p:tagLst>
</file>

<file path=ppt/tags/tag128.xml><?xml version="1.0" encoding="utf-8"?>
<p:tagLst xmlns:p="http://schemas.openxmlformats.org/presentationml/2006/main">
  <p:tag name="RAINPROBLEMTYPE" val="ProblemTypeMarker"/>
</p:tagLst>
</file>

<file path=ppt/tags/tag129.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30.xml><?xml version="1.0" encoding="utf-8"?>
<p:tagLst xmlns:p="http://schemas.openxmlformats.org/presentationml/2006/main">
  <p:tag name="RAINPROBLEMTYPE" val="ProblemTypeMarker"/>
</p:tagLst>
</file>

<file path=ppt/tags/tag131.xml><?xml version="1.0" encoding="utf-8"?>
<p:tagLst xmlns:p="http://schemas.openxmlformats.org/presentationml/2006/main">
  <p:tag name="RAINPROBLEMTYPE" val="ProblemTypeMarker"/>
</p:tagLst>
</file>

<file path=ppt/tags/tag132.xml><?xml version="1.0" encoding="utf-8"?>
<p:tagLst xmlns:p="http://schemas.openxmlformats.org/presentationml/2006/main">
  <p:tag name="RAINPROBLEMTYPE" val="ProblemTypeMarker"/>
</p:tagLst>
</file>

<file path=ppt/tags/tag133.xml><?xml version="1.0" encoding="utf-8"?>
<p:tagLst xmlns:p="http://schemas.openxmlformats.org/presentationml/2006/main">
  <p:tag name="RAINPROBLEM" val="ProblemSetting"/>
  <p:tag name="RAINPROBLEMTYPE" val="FillBlank"/>
</p:tagLst>
</file>

<file path=ppt/tags/tag134.xml><?xml version="1.0" encoding="utf-8"?>
<p:tagLst xmlns:p="http://schemas.openxmlformats.org/presentationml/2006/main">
  <p:tag name="RAINPROBLEM" val="FillBlank"/>
  <p:tag name="PROBLEMSCORE" val="3.0"/>
  <p:tag name="PROBLEMBLANK" val="[{&quot;num&quot;:1,&quot;caseSensitive&quot;:false,&quot;fuzzyMatch&quot;:true,&quot;Score&quot;:1.0,&quot;answers&quot;:[&quot;归纳推理&quot;]},{&quot;num&quot;:2,&quot;caseSensitive&quot;:false,&quot;fuzzyMatch&quot;:true,&quot;Score&quot;:1.0,&quot;answers&quot;:[&quot;演绎推理&quot;]},{&quot;num&quot;:3,&quot;caseSensitive&quot;:false,&quot;fuzzyMatch&quot;:true,&quot;Score&quot;:1.0,&quot;answers&quot;:[&quot;因果推理&quot;]}]"/>
  <p:tag name="PROBLEMBLANKKEYWORD" val="填空"/>
  <p:tag name="PROBLEMBLANKORDER" val="true"/>
</p:tagLst>
</file>

<file path=ppt/tags/tag135.xml><?xml version="1.0" encoding="utf-8"?>
<p:tagLst xmlns:p="http://schemas.openxmlformats.org/presentationml/2006/main">
  <p:tag name="RAINPROBLEM" val="ProblemBody"/>
</p:tagLst>
</file>

<file path=ppt/tags/tag136.xml><?xml version="1.0" encoding="utf-8"?>
<p:tagLst xmlns:p="http://schemas.openxmlformats.org/presentationml/2006/main">
  <p:tag name="PRODUCTVERSIONTIP3" val="PRODUCTVERSIONTIP3"/>
</p:tagLst>
</file>

<file path=ppt/tags/tag137.xml><?xml version="1.0" encoding="utf-8"?>
<p:tagLst xmlns:p="http://schemas.openxmlformats.org/presentationml/2006/main">
  <p:tag name="RAINPROBLEMTYPE" val="ProblemTypeMarker"/>
</p:tagLst>
</file>

<file path=ppt/tags/tag138.xml><?xml version="1.0" encoding="utf-8"?>
<p:tagLst xmlns:p="http://schemas.openxmlformats.org/presentationml/2006/main">
  <p:tag name="RAINPROBLEMTYPE" val="ProblemTypeMarker"/>
</p:tagLst>
</file>

<file path=ppt/tags/tag139.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40.xml><?xml version="1.0" encoding="utf-8"?>
<p:tagLst xmlns:p="http://schemas.openxmlformats.org/presentationml/2006/main">
  <p:tag name="RAINPROBLEMTYPE" val="ProblemTypeMarker"/>
</p:tagLst>
</file>

<file path=ppt/tags/tag141.xml><?xml version="1.0" encoding="utf-8"?>
<p:tagLst xmlns:p="http://schemas.openxmlformats.org/presentationml/2006/main">
  <p:tag name="RAINPROBLEMTYPE" val="ProblemTypeMarker"/>
</p:tagLst>
</file>

<file path=ppt/tags/tag142.xml><?xml version="1.0" encoding="utf-8"?>
<p:tagLst xmlns:p="http://schemas.openxmlformats.org/presentationml/2006/main">
  <p:tag name="RAINPROBLEM" val="ProblemSetting"/>
  <p:tag name="RAINPROBLEMTYPE" val="FillBlank"/>
</p:tagLst>
</file>

<file path=ppt/tags/tag143.xml><?xml version="1.0" encoding="utf-8"?>
<p:tagLst xmlns:p="http://schemas.openxmlformats.org/presentationml/2006/main">
  <p:tag name="RAINPROBLEM" val="FillBlank"/>
  <p:tag name="PROBLEMSCORE" val="3.0"/>
  <p:tag name="PROBLEMBLANK" val="[{&quot;num&quot;:1,&quot;caseSensitive&quot;:false,&quot;fuzzyMatch&quot;:true,&quot;Score&quot;:1.0,&quot;answers&quot;:[&quot;监督学习&quot;]},{&quot;num&quot;:2,&quot;caseSensitive&quot;:false,&quot;fuzzyMatch&quot;:true,&quot;Score&quot;:1.0,&quot;answers&quot;:[&quot;无监督学习&quot;]},{&quot;num&quot;:3,&quot;caseSensitive&quot;:false,&quot;fuzzyMatch&quot;:true,&quot;Score&quot;:1.0,&quot;answers&quot;:[&quot;半监督学习&quot;]}]"/>
  <p:tag name="PROBLEMBLANKKEYWORD" val="填空"/>
  <p:tag name="PROBLEMBLANKORDER" val="true"/>
</p:tagLst>
</file>

<file path=ppt/tags/tag144.xml><?xml version="1.0" encoding="utf-8"?>
<p:tagLst xmlns:p="http://schemas.openxmlformats.org/presentationml/2006/main">
  <p:tag name="RAINPROBLEM" val="ProblemBody"/>
</p:tagLst>
</file>

<file path=ppt/tags/tag145.xml><?xml version="1.0" encoding="utf-8"?>
<p:tagLst xmlns:p="http://schemas.openxmlformats.org/presentationml/2006/main">
  <p:tag name="PRODUCTVERSIONTIP3" val="PRODUCTVERSIONTIP3"/>
</p:tagLst>
</file>

<file path=ppt/tags/tag146.xml><?xml version="1.0" encoding="utf-8"?>
<p:tagLst xmlns:p="http://schemas.openxmlformats.org/presentationml/2006/main">
  <p:tag name="RAINPROBLEMTYPE" val="ProblemTypeMarker"/>
</p:tagLst>
</file>

<file path=ppt/tags/tag147.xml><?xml version="1.0" encoding="utf-8"?>
<p:tagLst xmlns:p="http://schemas.openxmlformats.org/presentationml/2006/main">
  <p:tag name="RAINPROBLEMTYPE" val="ProblemTypeMarker"/>
</p:tagLst>
</file>

<file path=ppt/tags/tag148.xml><?xml version="1.0" encoding="utf-8"?>
<p:tagLst xmlns:p="http://schemas.openxmlformats.org/presentationml/2006/main">
  <p:tag name="RAINPROBLEMTYPE" val="ProblemTypeMarker"/>
</p:tagLst>
</file>

<file path=ppt/tags/tag149.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50.xml><?xml version="1.0" encoding="utf-8"?>
<p:tagLst xmlns:p="http://schemas.openxmlformats.org/presentationml/2006/main">
  <p:tag name="RAINPROBLEMTYPE" val="ProblemTypeMarker"/>
</p:tagLst>
</file>

<file path=ppt/tags/tag151.xml><?xml version="1.0" encoding="utf-8"?>
<p:tagLst xmlns:p="http://schemas.openxmlformats.org/presentationml/2006/main">
  <p:tag name="RAINPROBLEM" val="ProblemSetting"/>
  <p:tag name="RAINPROBLEMTYPE" val="FillBlank"/>
</p:tagLst>
</file>

<file path=ppt/tags/tag152.xml><?xml version="1.0" encoding="utf-8"?>
<p:tagLst xmlns:p="http://schemas.openxmlformats.org/presentationml/2006/main">
  <p:tag name="RAINPROBLEM" val="FillBlank"/>
  <p:tag name="PROBLEMSCORE" val="2.0"/>
  <p:tag name="PROBLEMBLANK" val="[{&quot;num&quot;:1,&quot;caseSensitive&quot;:false,&quot;fuzzyMatch&quot;:true,&quot;Score&quot;:1.0,&quot;answers&quot;:[&quot;启发式搜索&quot;]},{&quot;num&quot;:2,&quot;caseSensitive&quot;:false,&quot;fuzzyMatch&quot;:true,&quot;Score&quot;:1.0,&quot;answers&quot;:[&quot;A*搜索&quot;,&quot;贪婪最佳优先搜索&quot;]}]"/>
  <p:tag name="PROBLEMBLANKKEYWORD" val="填空"/>
</p:tagLst>
</file>

<file path=ppt/tags/tag153.xml><?xml version="1.0" encoding="utf-8"?>
<p:tagLst xmlns:p="http://schemas.openxmlformats.org/presentationml/2006/main">
  <p:tag name="RAINPROBLEM" val="ProblemBody"/>
</p:tagLst>
</file>

<file path=ppt/tags/tag154.xml><?xml version="1.0" encoding="utf-8"?>
<p:tagLst xmlns:p="http://schemas.openxmlformats.org/presentationml/2006/main">
  <p:tag name="PRODUCTVERSIONTIP3" val="PRODUCTVERSIONTIP3"/>
</p:tagLst>
</file>

<file path=ppt/tags/tag155.xml><?xml version="1.0" encoding="utf-8"?>
<p:tagLst xmlns:p="http://schemas.openxmlformats.org/presentationml/2006/main">
  <p:tag name="RAINPROBLEMTYPE" val="ProblemTypeMarker"/>
</p:tagLst>
</file>

<file path=ppt/tags/tag156.xml><?xml version="1.0" encoding="utf-8"?>
<p:tagLst xmlns:p="http://schemas.openxmlformats.org/presentationml/2006/main">
  <p:tag name="RAINPROBLEMTYPE" val="ProblemTypeMarker"/>
</p:tagLst>
</file>

<file path=ppt/tags/tag157.xml><?xml version="1.0" encoding="utf-8"?>
<p:tagLst xmlns:p="http://schemas.openxmlformats.org/presentationml/2006/main">
  <p:tag name="RAINPROBLEMTYPE" val="ProblemTypeMarker"/>
</p:tagLst>
</file>

<file path=ppt/tags/tag158.xml><?xml version="1.0" encoding="utf-8"?>
<p:tagLst xmlns:p="http://schemas.openxmlformats.org/presentationml/2006/main">
  <p:tag name="RAINPROBLEMTYPE" val="ProblemTypeMarker"/>
</p:tagLst>
</file>

<file path=ppt/tags/tag159.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60.xml><?xml version="1.0" encoding="utf-8"?>
<p:tagLst xmlns:p="http://schemas.openxmlformats.org/presentationml/2006/main">
  <p:tag name="RAINPROBLEM" val="ProblemSetting"/>
  <p:tag name="RAINPROBLEMTYPE" val="FillBlank"/>
</p:tagLst>
</file>

<file path=ppt/tags/tag161.xml><?xml version="1.0" encoding="utf-8"?>
<p:tagLst xmlns:p="http://schemas.openxmlformats.org/presentationml/2006/main">
  <p:tag name="RAINPROBLEM" val="FillBlank"/>
  <p:tag name="PROBLEMSCORE" val="4.0"/>
  <p:tag name="PROBLEMBLANK" val="[{&quot;num&quot;:1,&quot;caseSensitive&quot;:false,&quot;fuzzyMatch&quot;:false,&quot;Score&quot;:1.0,&quot;answers&quot;:[&quot;对抗搜索&quot;]},{&quot;num&quot;:2,&quot;caseSensitive&quot;:false,&quot;fuzzyMatch&quot;:true,&quot;Score&quot;:1.0,&quot;answers&quot;:[&quot;最大最小搜索&quot;]},{&quot;num&quot;:3,&quot;caseSensitive&quot;:false,&quot;fuzzyMatch&quot;:true,&quot;Score&quot;:1.0,&quot;answers&quot;:[&quot;Alpha-Beta剪枝搜索&quot;]},{&quot;num&quot;:4,&quot;caseSensitive&quot;:false,&quot;fuzzyMatch&quot;:true,&quot;Score&quot;:1.0,&quot;answers&quot;:[&quot;蒙特卡洛树搜索&quot;]}]"/>
  <p:tag name="PROBLEMBLANKKEYWORD" val="填空"/>
  <p:tag name="PROBLEMBLANKORDER" val="true"/>
</p:tagLst>
</file>

<file path=ppt/tags/tag162.xml><?xml version="1.0" encoding="utf-8"?>
<p:tagLst xmlns:p="http://schemas.openxmlformats.org/presentationml/2006/main">
  <p:tag name="KSO_WM_UNIT_PLACING_PICTURE_USER_VIEWPORT" val="{&quot;height&quot;:6578,&quot;width&quot;:11758}"/>
</p:tagLst>
</file>

<file path=ppt/tags/tag163.xml><?xml version="1.0" encoding="utf-8"?>
<p:tagLst xmlns:p="http://schemas.openxmlformats.org/presentationml/2006/main">
  <p:tag name="KSO_WM_UNIT_PLACING_PICTURE_USER_VIEWPORT" val="{&quot;height&quot;:11790,&quot;width&quot;:7073}"/>
</p:tagLst>
</file>

<file path=ppt/tags/tag164.xml><?xml version="1.0" encoding="utf-8"?>
<p:tagLst xmlns:p="http://schemas.openxmlformats.org/presentationml/2006/main">
  <p:tag name="RAINPROBLEM" val="ProblemRemarkBoard"/>
</p:tagLst>
</file>

<file path=ppt/tags/tag165.xml><?xml version="1.0" encoding="utf-8"?>
<p:tagLst xmlns:p="http://schemas.openxmlformats.org/presentationml/2006/main">
  <p:tag name="RAINPROBLEM" val="ProblemBody"/>
</p:tagLst>
</file>

<file path=ppt/tags/tag166.xml><?xml version="1.0" encoding="utf-8"?>
<p:tagLst xmlns:p="http://schemas.openxmlformats.org/presentationml/2006/main">
  <p:tag name="RAINPROBLEM" val="ProblemItem"/>
</p:tagLst>
</file>

<file path=ppt/tags/tag167.xml><?xml version="1.0" encoding="utf-8"?>
<p:tagLst xmlns:p="http://schemas.openxmlformats.org/presentationml/2006/main">
  <p:tag name="RAINPROBLEM" val="ProblemItem"/>
</p:tagLst>
</file>

<file path=ppt/tags/tag168.xml><?xml version="1.0" encoding="utf-8"?>
<p:tagLst xmlns:p="http://schemas.openxmlformats.org/presentationml/2006/main">
  <p:tag name="RAINPROBLEM" val="ProblemItem"/>
</p:tagLst>
</file>

<file path=ppt/tags/tag169.xml><?xml version="1.0" encoding="utf-8"?>
<p:tagLst xmlns:p="http://schemas.openxmlformats.org/presentationml/2006/main">
  <p:tag name="RAINPROBLEM" val="ProblemItem"/>
</p:tagLst>
</file>

<file path=ppt/tags/tag17.xml><?xml version="1.0" encoding="utf-8"?>
<p:tagLst xmlns:p="http://schemas.openxmlformats.org/presentationml/2006/main">
  <p:tag name="RAINPROBLEM" val="ProblemSetting"/>
  <p:tag name="RAINPROBLEMTYPE" val="MultipleChoice"/>
</p:tagLst>
</file>

<file path=ppt/tags/tag170.xml><?xml version="1.0" encoding="utf-8"?>
<p:tagLst xmlns:p="http://schemas.openxmlformats.org/presentationml/2006/main">
  <p:tag name="RAINPROBLEM" val="ProblemBullet"/>
  <p:tag name="RAINPROBLEMTYPE" val="MultipleChoiceMA"/>
  <p:tag name="RAINBULLET" val="Wrong"/>
</p:tagLst>
</file>

<file path=ppt/tags/tag171.xml><?xml version="1.0" encoding="utf-8"?>
<p:tagLst xmlns:p="http://schemas.openxmlformats.org/presentationml/2006/main">
  <p:tag name="RAINPROBLEM" val="ProblemBullet"/>
  <p:tag name="RAINPROBLEMTYPE" val="MultipleChoiceMA"/>
  <p:tag name="RAINBULLET" val="Correct"/>
</p:tagLst>
</file>

<file path=ppt/tags/tag172.xml><?xml version="1.0" encoding="utf-8"?>
<p:tagLst xmlns:p="http://schemas.openxmlformats.org/presentationml/2006/main">
  <p:tag name="RAINPROBLEM" val="ProblemBullet"/>
  <p:tag name="RAINPROBLEMTYPE" val="MultipleChoiceMA"/>
  <p:tag name="RAINBULLET" val="Wrong"/>
</p:tagLst>
</file>

<file path=ppt/tags/tag173.xml><?xml version="1.0" encoding="utf-8"?>
<p:tagLst xmlns:p="http://schemas.openxmlformats.org/presentationml/2006/main">
  <p:tag name="RAINPROBLEM" val="ProblemBullet"/>
  <p:tag name="RAINPROBLEMTYPE" val="MultipleChoiceMA"/>
  <p:tag name="RAINBULLET" val="Correct"/>
</p:tagLst>
</file>

<file path=ppt/tags/tag174.xml><?xml version="1.0" encoding="utf-8"?>
<p:tagLst xmlns:p="http://schemas.openxmlformats.org/presentationml/2006/main">
  <p:tag name="RAINPROBLEM" val="ProblemSubmit"/>
  <p:tag name="RAINPROBLEMTYPE" val="MultipleChoiceMA"/>
</p:tagLst>
</file>

<file path=ppt/tags/tag175.xml><?xml version="1.0" encoding="utf-8"?>
<p:tagLst xmlns:p="http://schemas.openxmlformats.org/presentationml/2006/main">
  <p:tag name="RAINPROBLEM" val="ProblemItem"/>
</p:tagLst>
</file>

<file path=ppt/tags/tag176.xml><?xml version="1.0" encoding="utf-8"?>
<p:tagLst xmlns:p="http://schemas.openxmlformats.org/presentationml/2006/main">
  <p:tag name="RAINPROBLEM" val="ProblemItem"/>
</p:tagLst>
</file>

<file path=ppt/tags/tag177.xml><?xml version="1.0" encoding="utf-8"?>
<p:tagLst xmlns:p="http://schemas.openxmlformats.org/presentationml/2006/main">
  <p:tag name="RAINPROBLEM" val="ProblemBullet"/>
  <p:tag name="RAINPROBLEMTYPE" val="MultipleChoiceMA"/>
  <p:tag name="RAINBULLET" val="Wrong"/>
</p:tagLst>
</file>

<file path=ppt/tags/tag178.xml><?xml version="1.0" encoding="utf-8"?>
<p:tagLst xmlns:p="http://schemas.openxmlformats.org/presentationml/2006/main">
  <p:tag name="PROBLEMREMARKTITLE" val="ProblemRemarkBoardTip"/>
</p:tagLst>
</file>

<file path=ppt/tags/tag179.xml><?xml version="1.0" encoding="utf-8"?>
<p:tagLst xmlns:p="http://schemas.openxmlformats.org/presentationml/2006/main">
  <p:tag name="RAINPROBLEM" val="ProblemRemark"/>
</p:tagLst>
</file>

<file path=ppt/tags/tag18.xml><?xml version="1.0" encoding="utf-8"?>
<p:tagLst xmlns:p="http://schemas.openxmlformats.org/presentationml/2006/main">
  <p:tag name="RAINPROBLEM" val="MultipleChoice"/>
  <p:tag name="PROBLEMSCORE" val="1.0"/>
</p:tagLst>
</file>

<file path=ppt/tags/tag180.xml><?xml version="1.0" encoding="utf-8"?>
<p:tagLst xmlns:p="http://schemas.openxmlformats.org/presentationml/2006/main">
  <p:tag name="PROBLEMREMARKTITLE" val="ProblemRemarkBoardTitle"/>
</p:tagLst>
</file>

<file path=ppt/tags/tag181.xml><?xml version="1.0" encoding="utf-8"?>
<p:tagLst xmlns:p="http://schemas.openxmlformats.org/presentationml/2006/main">
  <p:tag name="PROBLEMREMARKTITLE" val="ProblemRemarkBoardTitle"/>
</p:tagLst>
</file>

<file path=ppt/tags/tag182.xml><?xml version="1.0" encoding="utf-8"?>
<p:tagLst xmlns:p="http://schemas.openxmlformats.org/presentationml/2006/main">
  <p:tag name="PROBLEMREMARKTITLE" val="ProblemRemarkBoardTitle"/>
</p:tagLst>
</file>

<file path=ppt/tags/tag183.xml><?xml version="1.0" encoding="utf-8"?>
<p:tagLst xmlns:p="http://schemas.openxmlformats.org/presentationml/2006/main">
  <p:tag name="PROBLEMREMARKTITLE" val="ProblemRemarkBoardTitle"/>
</p:tagLst>
</file>

<file path=ppt/tags/tag184.xml><?xml version="1.0" encoding="utf-8"?>
<p:tagLst xmlns:p="http://schemas.openxmlformats.org/presentationml/2006/main">
  <p:tag name="PROBLEMREMARKTITLE" val="ProblemRemarkBoardTitle"/>
</p:tagLst>
</file>

<file path=ppt/tags/tag185.xml><?xml version="1.0" encoding="utf-8"?>
<p:tagLst xmlns:p="http://schemas.openxmlformats.org/presentationml/2006/main">
  <p:tag name="PROBLEMREMARKTITLE" val="ProblemRemarkBoardTitle"/>
</p:tagLst>
</file>

<file path=ppt/tags/tag186.xml><?xml version="1.0" encoding="utf-8"?>
<p:tagLst xmlns:p="http://schemas.openxmlformats.org/presentationml/2006/main">
  <p:tag name="PROBLEMREMARKTITLE" val="ProblemRemarkBoardTitle"/>
</p:tagLst>
</file>

<file path=ppt/tags/tag187.xml><?xml version="1.0" encoding="utf-8"?>
<p:tagLst xmlns:p="http://schemas.openxmlformats.org/presentationml/2006/main">
  <p:tag name="PROBLEMREMARKTITLE" val="ProblemRemarkBoardTitle"/>
</p:tagLst>
</file>

<file path=ppt/tags/tag188.xml><?xml version="1.0" encoding="utf-8"?>
<p:tagLst xmlns:p="http://schemas.openxmlformats.org/presentationml/2006/main">
  <p:tag name="RAINPROBLEMTYPE" val="ProblemTypeMarker"/>
</p:tagLst>
</file>

<file path=ppt/tags/tag189.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 val="ProblemBody"/>
</p:tagLst>
</file>

<file path=ppt/tags/tag190.xml><?xml version="1.0" encoding="utf-8"?>
<p:tagLst xmlns:p="http://schemas.openxmlformats.org/presentationml/2006/main">
  <p:tag name="RAINPROBLEMTYPE" val="ProblemTypeMarker"/>
</p:tagLst>
</file>

<file path=ppt/tags/tag191.xml><?xml version="1.0" encoding="utf-8"?>
<p:tagLst xmlns:p="http://schemas.openxmlformats.org/presentationml/2006/main">
  <p:tag name="RAINPROBLEMTYPE" val="ProblemTypeMarker"/>
</p:tagLst>
</file>

<file path=ppt/tags/tag192.xml><?xml version="1.0" encoding="utf-8"?>
<p:tagLst xmlns:p="http://schemas.openxmlformats.org/presentationml/2006/main">
  <p:tag name="RAINPROBLEMTYPE" val="ProblemTypeMarker"/>
</p:tagLst>
</file>

<file path=ppt/tags/tag193.xml><?xml version="1.0" encoding="utf-8"?>
<p:tagLst xmlns:p="http://schemas.openxmlformats.org/presentationml/2006/main">
  <p:tag name="RAINPROBLEM" val="ProblemSetting"/>
  <p:tag name="RAINPROBLEMTYPE" val="MultipleChoiceMA"/>
</p:tagLst>
</file>

<file path=ppt/tags/tag194.xml><?xml version="1.0" encoding="utf-8"?>
<p:tagLst xmlns:p="http://schemas.openxmlformats.org/presentationml/2006/main">
  <p:tag name="RAINPROBLEM" val="MultipleChoiceMA"/>
  <p:tag name="PROBLEMSCORE" val="1.0"/>
  <p:tag name="PROBLEMSCORE_HALF" val="0.0"/>
  <p:tag name="PROBLEMHASREMARK" val="True"/>
  <p:tag name="PROBLEMREMARK" val="任何一个命题或为真、或为假。&#13;a和e是真命题，b和d是假命题。&#13;c的真假依赖于x的取值，无法判断c的真假，因此c不是命题。"/>
</p:tagLst>
</file>

<file path=ppt/tags/tag195.xml><?xml version="1.0" encoding="utf-8"?>
<p:tagLst xmlns:p="http://schemas.openxmlformats.org/presentationml/2006/main">
  <p:tag name="KSO_WM_UNIT_TABLE_BEAUTIFY" val="smartTable{6aeb783d-f483-489d-8a7d-79ade82c6ced}"/>
</p:tagLst>
</file>

<file path=ppt/tags/tag196.xml><?xml version="1.0" encoding="utf-8"?>
<p:tagLst xmlns:p="http://schemas.openxmlformats.org/presentationml/2006/main">
  <p:tag name="KSO_WM_UNIT_TABLE_BEAUTIFY" val="smartTable{6aeb783d-f483-489d-8a7d-79ade82c6ced}"/>
</p:tagLst>
</file>

<file path=ppt/tags/tag197.xml><?xml version="1.0" encoding="utf-8"?>
<p:tagLst xmlns:p="http://schemas.openxmlformats.org/presentationml/2006/main">
  <p:tag name="COMMONDATA" val="eyJoZGlkIjoiYTc2ZGZiNzZiNDVlOGViOWVmM2JhOTY0NGJkNjUyYzgifQ=="/>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 val="ProblemSetting"/>
  <p:tag name="RAINPROBLEMTYPE" val="MultipleChoice"/>
</p:tagLst>
</file>

<file path=ppt/tags/tag34.xml><?xml version="1.0" encoding="utf-8"?>
<p:tagLst xmlns:p="http://schemas.openxmlformats.org/presentationml/2006/main">
  <p:tag name="RAINPROBLEM" val="MultipleChoice"/>
  <p:tag name="PROBLEMSCORE" val="1.0"/>
</p:tagLst>
</file>

<file path=ppt/tags/tag35.xml><?xml version="1.0" encoding="utf-8"?>
<p:tagLst xmlns:p="http://schemas.openxmlformats.org/presentationml/2006/main">
  <p:tag name="RAINPROBLEM" val="ProblemBody"/>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Bullet"/>
  <p:tag name="RAINPROBLEMTYPE" val="MultipleChoice"/>
  <p:tag name="RAINBULLET" val="Wrong"/>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Bullet"/>
  <p:tag name="RAINPROBLEMTYPE" val="MultipleChoice"/>
  <p:tag name="RAINBULLET" val="Correct"/>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 val="ProblemSetting"/>
  <p:tag name="RAINPROBLEMTYPE" val="MultipleChoice"/>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MultipleChoice"/>
  <p:tag name="PROBLEMSCORE" val="1.0"/>
</p:tagLst>
</file>

<file path=ppt/tags/tag51.xml><?xml version="1.0" encoding="utf-8"?>
<p:tagLst xmlns:p="http://schemas.openxmlformats.org/presentationml/2006/main">
  <p:tag name="RAINPROBLEM" val="ProblemBody"/>
</p:tagLst>
</file>

<file path=ppt/tags/tag52.xml><?xml version="1.0" encoding="utf-8"?>
<p:tagLst xmlns:p="http://schemas.openxmlformats.org/presentationml/2006/main">
  <p:tag name="RAINPROBLEM" val="ProblemItem"/>
</p:tagLst>
</file>

<file path=ppt/tags/tag53.xml><?xml version="1.0" encoding="utf-8"?>
<p:tagLst xmlns:p="http://schemas.openxmlformats.org/presentationml/2006/main">
  <p:tag name="RAINPROBLEM" val="ProblemBullet"/>
  <p:tag name="RAINPROBLEMTYPE" val="MultipleChoice"/>
  <p:tag name="RAINBULLET" val="Wrong"/>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Bullet"/>
  <p:tag name="RAINPROBLEMTYPE" val="MultipleChoice"/>
  <p:tag name="RAINBULLET" val="Wrong"/>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Bullet"/>
  <p:tag name="RAINPROBLEMTYPE" val="MultipleChoice"/>
  <p:tag name="RAINBULLET" val="Wrong"/>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Bullet"/>
  <p:tag name="RAINPROBLEMTYPE" val="MultipleChoice"/>
  <p:tag name="RAINBULLET" val="Correct"/>
</p:tagLst>
</file>

<file path=ppt/tags/tag6.xml><?xml version="1.0" encoding="utf-8"?>
<p:tagLst xmlns:p="http://schemas.openxmlformats.org/presentationml/2006/main">
  <p:tag name="RAINPROBLEM" val="ProblemBullet"/>
  <p:tag name="RAINPROBLEMTYPE" val="MultipleChoice"/>
  <p:tag name="RAINBULLET" val="Correct"/>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 val="ProblemSetting"/>
  <p:tag name="RAINPROBLEMTYPE" val="MultipleChoice"/>
</p:tagLst>
</file>

<file path=ppt/tags/tag66.xml><?xml version="1.0" encoding="utf-8"?>
<p:tagLst xmlns:p="http://schemas.openxmlformats.org/presentationml/2006/main">
  <p:tag name="RAINPROBLEM" val="MultipleChoice"/>
  <p:tag name="PROBLEMSCORE" val="1.0"/>
</p:tagLst>
</file>

<file path=ppt/tags/tag67.xml><?xml version="1.0" encoding="utf-8"?>
<p:tagLst xmlns:p="http://schemas.openxmlformats.org/presentationml/2006/main">
  <p:tag name="RAINPROBLEM" val="ProblemBody"/>
</p:tagLst>
</file>

<file path=ppt/tags/tag68.xml><?xml version="1.0" encoding="utf-8"?>
<p:tagLst xmlns:p="http://schemas.openxmlformats.org/presentationml/2006/main">
  <p:tag name="RAINPROBLEM" val="ProblemItem"/>
</p:tagLst>
</file>

<file path=ppt/tags/tag69.xml><?xml version="1.0" encoding="utf-8"?>
<p:tagLst xmlns:p="http://schemas.openxmlformats.org/presentationml/2006/main">
  <p:tag name="RAINPROBLEM" val="ProblemBullet"/>
  <p:tag name="RAINPROBLEMTYPE" val="MultipleChoice"/>
  <p:tag name="RAINBULLET" val="Wrong"/>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RAINPROBLEM" val="ProblemItem"/>
</p:tagLst>
</file>

<file path=ppt/tags/tag71.xml><?xml version="1.0" encoding="utf-8"?>
<p:tagLst xmlns:p="http://schemas.openxmlformats.org/presentationml/2006/main">
  <p:tag name="RAINPROBLEM" val="ProblemBullet"/>
  <p:tag name="RAINPROBLEMTYPE" val="MultipleChoice"/>
  <p:tag name="RAINBULLET" val="Wrong"/>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Bullet"/>
  <p:tag name="RAINPROBLEMTYPE" val="MultipleChoice"/>
  <p:tag name="RAINBULLET" val="Correct"/>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Bullet"/>
  <p:tag name="RAINPROBLEMTYPE" val="MultipleChoice"/>
  <p:tag name="RAINBULLET" val="Wrong"/>
</p:tagLst>
</file>

<file path=ppt/tags/tag76.xml><?xml version="1.0" encoding="utf-8"?>
<p:tagLst xmlns:p="http://schemas.openxmlformats.org/presentationml/2006/main">
  <p:tag name="RAINPROBLEMTYPE" val="ProblemTypeMarker"/>
</p:tagLst>
</file>

<file path=ppt/tags/tag77.xml><?xml version="1.0" encoding="utf-8"?>
<p:tagLst xmlns:p="http://schemas.openxmlformats.org/presentationml/2006/main">
  <p:tag name="RAINPROBLEMTYPE" val="ProblemTypeMark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 val="ProblemSetting"/>
  <p:tag name="RAINPROBLEMTYPE" val="MultipleChoice"/>
</p:tagLst>
</file>

<file path=ppt/tags/tag82.xml><?xml version="1.0" encoding="utf-8"?>
<p:tagLst xmlns:p="http://schemas.openxmlformats.org/presentationml/2006/main">
  <p:tag name="RAINPROBLEM" val="MultipleChoice"/>
  <p:tag name="PROBLEMSCORE" val="1.0"/>
</p:tagLst>
</file>

<file path=ppt/tags/tag83.xml><?xml version="1.0" encoding="utf-8"?>
<p:tagLst xmlns:p="http://schemas.openxmlformats.org/presentationml/2006/main">
  <p:tag name="RAINPROBLEM" val="ProblemBody"/>
</p:tagLst>
</file>

<file path=ppt/tags/tag84.xml><?xml version="1.0" encoding="utf-8"?>
<p:tagLst xmlns:p="http://schemas.openxmlformats.org/presentationml/2006/main">
  <p:tag name="RAINPROBLEM" val="ProblemItem"/>
</p:tagLst>
</file>

<file path=ppt/tags/tag85.xml><?xml version="1.0" encoding="utf-8"?>
<p:tagLst xmlns:p="http://schemas.openxmlformats.org/presentationml/2006/main">
  <p:tag name="RAINPROBLEM" val="ProblemBullet"/>
  <p:tag name="RAINPROBLEMTYPE" val="MultipleChoice"/>
  <p:tag name="RAINBULLET" val="Wrong"/>
</p:tagLst>
</file>

<file path=ppt/tags/tag86.xml><?xml version="1.0" encoding="utf-8"?>
<p:tagLst xmlns:p="http://schemas.openxmlformats.org/presentationml/2006/main">
  <p:tag name="RAINPROBLEM" val="ProblemItem"/>
</p:tagLst>
</file>

<file path=ppt/tags/tag87.xml><?xml version="1.0" encoding="utf-8"?>
<p:tagLst xmlns:p="http://schemas.openxmlformats.org/presentationml/2006/main">
  <p:tag name="RAINPROBLEM" val="ProblemBullet"/>
  <p:tag name="RAINPROBLEMTYPE" val="MultipleChoice"/>
  <p:tag name="RAINBULLET" val="Correct"/>
</p:tagLst>
</file>

<file path=ppt/tags/tag88.xml><?xml version="1.0" encoding="utf-8"?>
<p:tagLst xmlns:p="http://schemas.openxmlformats.org/presentationml/2006/main">
  <p:tag name="RAINPROBLEM" val="ProblemItem"/>
</p:tagLst>
</file>

<file path=ppt/tags/tag89.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Item"/>
</p:tagLst>
</file>

<file path=ppt/tags/tag90.xml><?xml version="1.0" encoding="utf-8"?>
<p:tagLst xmlns:p="http://schemas.openxmlformats.org/presentationml/2006/main">
  <p:tag name="RAINPROBLEM" val="ProblemItem"/>
</p:tagLst>
</file>

<file path=ppt/tags/tag91.xml><?xml version="1.0" encoding="utf-8"?>
<p:tagLst xmlns:p="http://schemas.openxmlformats.org/presentationml/2006/main">
  <p:tag name="RAINPROBLEM" val="ProblemBullet"/>
  <p:tag name="RAINPROBLEMTYPE" val="MultipleChoice"/>
  <p:tag name="RAINBULLET" val="Wrong"/>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 val="ProblemSetting"/>
  <p:tag name="RAINPROBLEMTYPE" val="MultipleChoice"/>
</p:tagLst>
</file>

<file path=ppt/tags/tag98.xml><?xml version="1.0" encoding="utf-8"?>
<p:tagLst xmlns:p="http://schemas.openxmlformats.org/presentationml/2006/main">
  <p:tag name="RAINPROBLEM" val="MultipleChoice"/>
  <p:tag name="PROBLEMSCORE" val="1.0"/>
</p:tagLst>
</file>

<file path=ppt/tags/tag99.xml><?xml version="1.0" encoding="utf-8"?>
<p:tagLst xmlns:p="http://schemas.openxmlformats.org/presentationml/2006/main">
  <p:tag name="RAINPROBLEM" val="ProblemBody"/>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10638</Words>
  <Application>WPS 演示</Application>
  <PresentationFormat>宽屏</PresentationFormat>
  <Paragraphs>1206</Paragraphs>
  <Slides>67</Slides>
  <Notes>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67</vt:i4>
      </vt:variant>
    </vt:vector>
  </HeadingPairs>
  <TitlesOfParts>
    <vt:vector size="87" baseType="lpstr">
      <vt:lpstr>Arial</vt:lpstr>
      <vt:lpstr>宋体</vt:lpstr>
      <vt:lpstr>Wingdings</vt:lpstr>
      <vt:lpstr>Calibri</vt:lpstr>
      <vt:lpstr>黑体</vt:lpstr>
      <vt:lpstr>华文楷体</vt:lpstr>
      <vt:lpstr>华文新魏</vt:lpstr>
      <vt:lpstr>Times New Roman</vt:lpstr>
      <vt:lpstr>Tahoma</vt:lpstr>
      <vt:lpstr>微软雅黑</vt:lpstr>
      <vt:lpstr>Arial Unicode MS</vt:lpstr>
      <vt:lpstr>Cambria Math</vt:lpstr>
      <vt:lpstr>Cambria Math</vt:lpstr>
      <vt:lpstr>Calibri</vt:lpstr>
      <vt:lpstr>Wingdings 2</vt:lpstr>
      <vt:lpstr>更纱黑体 UI SC Semibold</vt:lpstr>
      <vt:lpstr>Verdana</vt:lpstr>
      <vt:lpstr>BatangChe</vt:lpstr>
      <vt:lpstr>Segoe Print</vt:lpstr>
      <vt:lpstr>Office Theme</vt:lpstr>
      <vt:lpstr>逻辑与推理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重要提示</vt:lpstr>
      <vt:lpstr>实训题目：知其意，悟其理，守其则，践其行</vt:lpstr>
      <vt:lpstr>提纲</vt:lpstr>
      <vt:lpstr>逻辑与推理是人工智能的核心问题</vt:lpstr>
      <vt:lpstr>逻辑与推理是人工智能的核心问题</vt:lpstr>
      <vt:lpstr>逻辑与推理是人工智能的核心问题</vt:lpstr>
      <vt:lpstr>逻辑与推理是人工智能的核心问题</vt:lpstr>
      <vt:lpstr>逻辑与推理是基于知识的操作</vt:lpstr>
      <vt:lpstr>命题逻辑 (Propositional Logic) </vt:lpstr>
      <vt:lpstr>PowerPoint 演示文稿</vt:lpstr>
      <vt:lpstr>命题逻辑</vt:lpstr>
      <vt:lpstr>命题逻辑</vt:lpstr>
      <vt:lpstr>命题逻辑</vt:lpstr>
      <vt:lpstr>命题逻辑</vt:lpstr>
      <vt:lpstr>命题逻辑</vt:lpstr>
      <vt:lpstr>命题逻辑：若干逻辑等价命题的解释 </vt:lpstr>
      <vt:lpstr>命题逻辑中的推理规则</vt:lpstr>
      <vt:lpstr>命题逻辑中的推理规则</vt:lpstr>
      <vt:lpstr>应用归结法进行证明 (2)</vt:lpstr>
      <vt:lpstr>应用归结法进行证明 (3)</vt:lpstr>
      <vt:lpstr>应用归结法进行证明 (1)</vt:lpstr>
      <vt:lpstr>命题范式</vt:lpstr>
      <vt:lpstr>命题范式</vt:lpstr>
      <vt:lpstr>命题范式</vt:lpstr>
      <vt:lpstr>提纲</vt:lpstr>
      <vt:lpstr>从命题逻辑到谓词逻辑</vt:lpstr>
      <vt:lpstr>从命题逻辑到谓词逻辑</vt:lpstr>
      <vt:lpstr>谓词逻辑</vt:lpstr>
      <vt:lpstr>谓词逻辑：谓词与个体</vt:lpstr>
      <vt:lpstr>谓词逻辑：量词</vt:lpstr>
      <vt:lpstr>谓词逻辑：量词</vt:lpstr>
      <vt:lpstr>谓词逻辑：量词</vt:lpstr>
      <vt:lpstr>谓词逻辑：函数与谓词的区别</vt:lpstr>
      <vt:lpstr>谓词逻辑：谓词演算的合式公式</vt:lpstr>
      <vt:lpstr>若干谓词逻辑的推理规则</vt:lpstr>
      <vt:lpstr>谓词逻辑的推理例子</vt:lpstr>
      <vt:lpstr>谓词逻辑的推理例子</vt:lpstr>
      <vt:lpstr>自然语言的形式化</vt:lpstr>
      <vt:lpstr>自然语言的形式化</vt:lpstr>
      <vt:lpstr>自然语言的形式化</vt:lpstr>
      <vt:lpstr> 专家系统的构成</vt:lpstr>
      <vt:lpstr>提纲</vt:lpstr>
      <vt:lpstr>知识图谱：基本概念</vt:lpstr>
      <vt:lpstr>知识图谱：知识工程</vt:lpstr>
      <vt:lpstr>知识图谱：以水利工程为例</vt:lpstr>
      <vt:lpstr>知识图谱：以水利工程为例</vt:lpstr>
      <vt:lpstr>知识图谱：以水利工程为例</vt:lpstr>
      <vt:lpstr>知识图谱：以水利工程为例</vt:lpstr>
      <vt:lpstr>知识图谱的构成</vt:lpstr>
      <vt:lpstr>知识图谱推理</vt:lpstr>
      <vt:lpstr>知识图谱推理</vt:lpstr>
      <vt:lpstr>知识图谱推理</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839</cp:revision>
  <dcterms:created xsi:type="dcterms:W3CDTF">2019-08-31T02:02:00Z</dcterms:created>
  <dcterms:modified xsi:type="dcterms:W3CDTF">2022-06-07T03:48:18Z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557D65D3DF3A446EB0F6C79F00CDA57D</vt:lpwstr>
  </property>
</Properties>
</file>